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70"/>
  </p:notesMasterIdLst>
  <p:handoutMasterIdLst>
    <p:handoutMasterId r:id="rId71"/>
  </p:handoutMasterIdLst>
  <p:sldIdLst>
    <p:sldId id="274" r:id="rId3"/>
    <p:sldId id="474" r:id="rId4"/>
    <p:sldId id="276" r:id="rId5"/>
    <p:sldId id="420" r:id="rId6"/>
    <p:sldId id="475" r:id="rId7"/>
    <p:sldId id="428" r:id="rId8"/>
    <p:sldId id="476" r:id="rId9"/>
    <p:sldId id="429" r:id="rId10"/>
    <p:sldId id="477" r:id="rId11"/>
    <p:sldId id="432" r:id="rId12"/>
    <p:sldId id="478" r:id="rId13"/>
    <p:sldId id="433" r:id="rId14"/>
    <p:sldId id="434" r:id="rId15"/>
    <p:sldId id="479" r:id="rId16"/>
    <p:sldId id="480" r:id="rId17"/>
    <p:sldId id="430" r:id="rId18"/>
    <p:sldId id="481" r:id="rId19"/>
    <p:sldId id="431" r:id="rId20"/>
    <p:sldId id="470" r:id="rId21"/>
    <p:sldId id="471" r:id="rId22"/>
    <p:sldId id="482" r:id="rId23"/>
    <p:sldId id="483" r:id="rId24"/>
    <p:sldId id="448" r:id="rId25"/>
    <p:sldId id="436" r:id="rId26"/>
    <p:sldId id="484" r:id="rId27"/>
    <p:sldId id="485" r:id="rId28"/>
    <p:sldId id="437" r:id="rId29"/>
    <p:sldId id="486" r:id="rId30"/>
    <p:sldId id="442" r:id="rId31"/>
    <p:sldId id="438" r:id="rId32"/>
    <p:sldId id="446" r:id="rId33"/>
    <p:sldId id="487" r:id="rId34"/>
    <p:sldId id="488" r:id="rId35"/>
    <p:sldId id="489" r:id="rId36"/>
    <p:sldId id="449" r:id="rId37"/>
    <p:sldId id="490" r:id="rId38"/>
    <p:sldId id="450" r:id="rId39"/>
    <p:sldId id="445" r:id="rId40"/>
    <p:sldId id="491" r:id="rId41"/>
    <p:sldId id="435" r:id="rId42"/>
    <p:sldId id="439" r:id="rId43"/>
    <p:sldId id="440" r:id="rId44"/>
    <p:sldId id="452" r:id="rId45"/>
    <p:sldId id="453" r:id="rId46"/>
    <p:sldId id="472" r:id="rId47"/>
    <p:sldId id="454" r:id="rId48"/>
    <p:sldId id="458" r:id="rId49"/>
    <p:sldId id="456" r:id="rId50"/>
    <p:sldId id="457" r:id="rId51"/>
    <p:sldId id="459" r:id="rId52"/>
    <p:sldId id="463" r:id="rId53"/>
    <p:sldId id="461" r:id="rId54"/>
    <p:sldId id="464" r:id="rId55"/>
    <p:sldId id="460" r:id="rId56"/>
    <p:sldId id="462" r:id="rId57"/>
    <p:sldId id="465" r:id="rId58"/>
    <p:sldId id="466" r:id="rId59"/>
    <p:sldId id="467" r:id="rId60"/>
    <p:sldId id="455" r:id="rId61"/>
    <p:sldId id="468" r:id="rId62"/>
    <p:sldId id="469" r:id="rId63"/>
    <p:sldId id="473" r:id="rId64"/>
    <p:sldId id="427" r:id="rId65"/>
    <p:sldId id="492" r:id="rId66"/>
    <p:sldId id="493" r:id="rId67"/>
    <p:sldId id="413" r:id="rId68"/>
    <p:sldId id="414" r:id="rId6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Начало" id="{5490C9E1-402B-4614-ABB7-2EF07DB8EF59}">
          <p14:sldIdLst>
            <p14:sldId id="274"/>
            <p14:sldId id="474"/>
            <p14:sldId id="276"/>
          </p14:sldIdLst>
        </p14:section>
        <p14:section name="Цикъл със стъпка" id="{EDFE477D-047A-49E7-9F56-9ABFEFFC0ABE}">
          <p14:sldIdLst>
            <p14:sldId id="420"/>
            <p14:sldId id="475"/>
            <p14:sldId id="428"/>
            <p14:sldId id="476"/>
            <p14:sldId id="429"/>
            <p14:sldId id="477"/>
            <p14:sldId id="432"/>
            <p14:sldId id="478"/>
            <p14:sldId id="433"/>
          </p14:sldIdLst>
        </p14:section>
        <p14:section name="While цикъл" id="{FEC8F12A-AB2F-4DAF-B488-AA8A9A74E064}">
          <p14:sldIdLst>
            <p14:sldId id="434"/>
            <p14:sldId id="479"/>
            <p14:sldId id="480"/>
            <p14:sldId id="430"/>
            <p14:sldId id="481"/>
            <p14:sldId id="431"/>
            <p14:sldId id="470"/>
          </p14:sldIdLst>
        </p14:section>
        <p14:section name="НОД" id="{7315299D-7958-410E-A443-90FA23508195}">
          <p14:sldIdLst>
            <p14:sldId id="471"/>
            <p14:sldId id="482"/>
            <p14:sldId id="483"/>
            <p14:sldId id="448"/>
          </p14:sldIdLst>
        </p14:section>
        <p14:section name="Do-while" id="{85900211-2498-472E-BC1A-54FC3F84D30A}">
          <p14:sldIdLst>
            <p14:sldId id="436"/>
            <p14:sldId id="484"/>
            <p14:sldId id="485"/>
            <p14:sldId id="437"/>
            <p14:sldId id="486"/>
            <p14:sldId id="442"/>
          </p14:sldIdLst>
        </p14:section>
        <p14:section name="Безкрайни цикли и оператори break и continue" id="{9FBADBAD-EBC0-4DF8-8CCA-89CA37576B06}">
          <p14:sldIdLst>
            <p14:sldId id="438"/>
            <p14:sldId id="446"/>
            <p14:sldId id="487"/>
            <p14:sldId id="488"/>
            <p14:sldId id="489"/>
            <p14:sldId id="449"/>
            <p14:sldId id="490"/>
            <p14:sldId id="450"/>
          </p14:sldIdLst>
        </p14:section>
        <p14:section name="Задачи с цикли" id="{A8244501-C53B-499B-B8A5-F2C3E5FCA0C9}">
          <p14:sldIdLst>
            <p14:sldId id="445"/>
            <p14:sldId id="491"/>
            <p14:sldId id="435"/>
            <p14:sldId id="439"/>
            <p14:sldId id="440"/>
            <p14:sldId id="452"/>
            <p14:sldId id="453"/>
            <p14:sldId id="472"/>
          </p14:sldIdLst>
        </p14:section>
        <p14:section name="ASP.NET MVS" id="{31B0BDFC-3BDE-42B7-9E2B-8D014C8CFAB1}">
          <p14:sldIdLst>
            <p14:sldId id="454"/>
            <p14:sldId id="458"/>
            <p14:sldId id="456"/>
            <p14:sldId id="457"/>
            <p14:sldId id="459"/>
            <p14:sldId id="463"/>
            <p14:sldId id="461"/>
            <p14:sldId id="464"/>
            <p14:sldId id="460"/>
            <p14:sldId id="462"/>
            <p14:sldId id="465"/>
            <p14:sldId id="466"/>
            <p14:sldId id="467"/>
            <p14:sldId id="455"/>
            <p14:sldId id="468"/>
            <p14:sldId id="469"/>
            <p14:sldId id="473"/>
          </p14:sldIdLst>
        </p14:section>
        <p14:section name="Какво научихме днес?" id="{FAE95A36-C919-48E1-BCCC-764E3FD4878F}">
          <p14:sldIdLst>
            <p14:sldId id="427"/>
            <p14:sldId id="492"/>
            <p14:sldId id="493"/>
            <p14:sldId id="413"/>
            <p14:sldId id="41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Автор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42D"/>
    <a:srgbClr val="F3CD2D"/>
    <a:srgbClr val="FFA72A"/>
    <a:srgbClr val="0097CC"/>
    <a:srgbClr val="FFF0D9"/>
    <a:srgbClr val="F0F5FA"/>
    <a:srgbClr val="1A8AFA"/>
    <a:srgbClr val="FDFFFF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533" autoAdjust="0"/>
  </p:normalViewPr>
  <p:slideViewPr>
    <p:cSldViewPr>
      <p:cViewPr varScale="1">
        <p:scale>
          <a:sx n="72" d="100"/>
          <a:sy n="72" d="100"/>
        </p:scale>
        <p:origin x="456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commentAuthors" Target="commentAuthor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11/14/2017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11/14/2017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7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510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38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65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585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40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160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11/14/2017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449" y="309941"/>
            <a:ext cx="2286319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5812" y="228600"/>
            <a:ext cx="2286319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465937" y="2405125"/>
            <a:ext cx="2321222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bg-BG" sz="66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Въпроси</a:t>
            </a:r>
            <a:r>
              <a:rPr lang="en-US" sz="66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412" y="309941"/>
            <a:ext cx="2286319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softuni.bg/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judge.softuni.bg/Contests/Practice/Index/156#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4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5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i.d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6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7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9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judge.softuni.bg/Contests/Practice/Index/156#11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judge.softuni.bg/Contests/Practice/Index/156#1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judge.softuni.bg/Contests/Practice/Index/156#13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13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0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53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programming-basics/" TargetMode="External"/><Relationship Id="rId7" Type="http://schemas.openxmlformats.org/officeDocument/2006/relationships/image" Target="../media/image50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55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52.png"/><Relationship Id="rId5" Type="http://schemas.openxmlformats.org/officeDocument/2006/relationships/image" Target="../media/image49.png"/><Relationship Id="rId15" Type="http://schemas.openxmlformats.org/officeDocument/2006/relationships/image" Target="../media/image54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56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51.png"/><Relationship Id="rId14" Type="http://schemas.openxmlformats.org/officeDocument/2006/relationships/hyperlink" Target="http://www.telenor.bg/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csharp-book/" TargetMode="Externa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www.facebook.com/SoftwareUniversity" TargetMode="External"/><Relationship Id="rId12" Type="http://schemas.openxmlformats.org/officeDocument/2006/relationships/image" Target="../media/image6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6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9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softuni.bg/foru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56#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2" y="685800"/>
            <a:ext cx="8215099" cy="1095352"/>
          </a:xfrm>
        </p:spPr>
        <p:txBody>
          <a:bodyPr>
            <a:normAutofit/>
          </a:bodyPr>
          <a:lstStyle/>
          <a:p>
            <a:r>
              <a:rPr lang="bg-BG" dirty="0"/>
              <a:t>Работа с по-сложни цикли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75012" y="1828800"/>
            <a:ext cx="8215099" cy="701700"/>
          </a:xfrm>
        </p:spPr>
        <p:txBody>
          <a:bodyPr>
            <a:normAutofit fontScale="92500"/>
          </a:bodyPr>
          <a:lstStyle/>
          <a:p>
            <a:r>
              <a:rPr lang="bg-BG" dirty="0"/>
              <a:t>Цикли със стъпка, </a:t>
            </a:r>
            <a:r>
              <a:rPr lang="en-US" dirty="0"/>
              <a:t>While, Do…While</a:t>
            </a:r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15" name="TextBox 14"/>
          <p:cNvSpPr txBox="1"/>
          <p:nvPr/>
        </p:nvSpPr>
        <p:spPr>
          <a:xfrm rot="576164">
            <a:off x="4994122" y="3261476"/>
            <a:ext cx="2510495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bg-BG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Основи на </a:t>
            </a:r>
          </a:p>
          <a:p>
            <a:pPr algn="ctr">
              <a:lnSpc>
                <a:spcPct val="85000"/>
              </a:lnSpc>
            </a:pPr>
            <a:r>
              <a:rPr lang="bg-BG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програмирането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604899"/>
            <a:ext cx="3187613" cy="525135"/>
          </a:xfrm>
        </p:spPr>
        <p:txBody>
          <a:bodyPr/>
          <a:lstStyle/>
          <a:p>
            <a:r>
              <a:rPr lang="bg-BG" noProof="1"/>
              <a:t>СофтУни</a:t>
            </a:r>
            <a:endParaRPr lang="en-US" noProof="1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74798"/>
            <a:ext cx="3187614" cy="444343"/>
          </a:xfrm>
        </p:spPr>
        <p:txBody>
          <a:bodyPr/>
          <a:lstStyle/>
          <a:p>
            <a:r>
              <a:rPr lang="bg-BG" noProof="1"/>
              <a:t>трейнърски</a:t>
            </a:r>
            <a:r>
              <a:rPr lang="bg-BG" dirty="0"/>
              <a:t> екип</a:t>
            </a:r>
            <a:endParaRPr lang="en-US" dirty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84212" y="5479925"/>
            <a:ext cx="3187613" cy="382788"/>
          </a:xfrm>
        </p:spPr>
        <p:txBody>
          <a:bodyPr/>
          <a:lstStyle/>
          <a:p>
            <a:r>
              <a:rPr lang="bg-BG" sz="2000" dirty="0"/>
              <a:t>Софтуерен университет</a:t>
            </a:r>
            <a:endParaRPr lang="en-US" sz="2000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842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5"/>
              </a:rPr>
              <a:t>http://softuni.bg</a:t>
            </a:r>
            <a:endParaRPr lang="en-US" sz="1800" dirty="0"/>
          </a:p>
        </p:txBody>
      </p:sp>
      <p:grpSp>
        <p:nvGrpSpPr>
          <p:cNvPr id="8" name="Group 7"/>
          <p:cNvGrpSpPr/>
          <p:nvPr/>
        </p:nvGrpSpPr>
        <p:grpSpPr>
          <a:xfrm>
            <a:off x="7389812" y="2819400"/>
            <a:ext cx="4090546" cy="3389149"/>
            <a:chOff x="7558418" y="2819400"/>
            <a:chExt cx="3921940" cy="338914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58418" y="3391125"/>
              <a:ext cx="3737958" cy="281742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980612" y="2819400"/>
              <a:ext cx="1499746" cy="146316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2275931"/>
            <a:ext cx="2237096" cy="5715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757" y="3622954"/>
            <a:ext cx="2565291" cy="277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Числата от 1 до </a:t>
            </a:r>
            <a:r>
              <a:rPr lang="en-US" dirty="0"/>
              <a:t>2</a:t>
            </a:r>
            <a:r>
              <a:rPr lang="en-US" baseline="30000" dirty="0"/>
              <a:t>n</a:t>
            </a:r>
            <a:r>
              <a:rPr lang="bg-BG" dirty="0"/>
              <a:t> с </a:t>
            </a:r>
            <a:r>
              <a:rPr lang="en-US" dirty="0"/>
              <a:t>for-</a:t>
            </a:r>
            <a:r>
              <a:rPr lang="bg-BG" dirty="0"/>
              <a:t>цикъл – решение</a:t>
            </a:r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912812" y="1595442"/>
            <a:ext cx="10363200" cy="36132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i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Console.WriteLine(num);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= num * 2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60412" y="60198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https://judge.softuni.bg/Contests/Practice/Index/156#2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075" y="2286460"/>
            <a:ext cx="2610674" cy="2598001"/>
          </a:xfrm>
          <a:prstGeom prst="roundRect">
            <a:avLst>
              <a:gd name="adj" fmla="val 1795"/>
            </a:avLst>
          </a:prstGeom>
        </p:spPr>
      </p:pic>
    </p:spTree>
    <p:extLst>
      <p:ext uri="{BB962C8B-B14F-4D97-AF65-F5344CB8AC3E}">
        <p14:creationId xmlns:p14="http://schemas.microsoft.com/office/powerpoint/2010/main" val="168310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цяло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</a:p>
          <a:p>
            <a:pPr lvl="1"/>
            <a:r>
              <a:rPr lang="bg-BG" dirty="0"/>
              <a:t>Отпечатва </a:t>
            </a:r>
            <a:r>
              <a:rPr lang="bg-BG" dirty="0">
                <a:solidFill>
                  <a:srgbClr val="F3CD60"/>
                </a:solidFill>
              </a:rPr>
              <a:t>четните степени </a:t>
            </a:r>
            <a:r>
              <a:rPr lang="bg-BG" dirty="0"/>
              <a:t>на </a:t>
            </a:r>
            <a:r>
              <a:rPr lang="bg-BG" b="1" dirty="0">
                <a:solidFill>
                  <a:srgbClr val="F3CD60"/>
                </a:solidFill>
              </a:rPr>
              <a:t>2</a:t>
            </a:r>
            <a:r>
              <a:rPr lang="bg-BG" dirty="0"/>
              <a:t> до </a:t>
            </a:r>
            <a:r>
              <a:rPr lang="en-US" b="1" dirty="0">
                <a:solidFill>
                  <a:srgbClr val="F3CD60"/>
                </a:solidFill>
              </a:rPr>
              <a:t>2</a:t>
            </a:r>
            <a:r>
              <a:rPr lang="en-US" b="1" baseline="30000" dirty="0">
                <a:solidFill>
                  <a:srgbClr val="F3CD60"/>
                </a:solidFill>
              </a:rPr>
              <a:t>n</a:t>
            </a:r>
            <a:r>
              <a:rPr lang="bg-BG" dirty="0"/>
              <a:t>: 2</a:t>
            </a:r>
            <a:r>
              <a:rPr lang="bg-BG" baseline="30000" dirty="0">
                <a:solidFill>
                  <a:srgbClr val="F3CD60"/>
                </a:solidFill>
              </a:rPr>
              <a:t>0</a:t>
            </a:r>
            <a:r>
              <a:rPr lang="bg-BG" dirty="0"/>
              <a:t>, 2</a:t>
            </a:r>
            <a:r>
              <a:rPr lang="bg-BG" baseline="30000" dirty="0">
                <a:solidFill>
                  <a:srgbClr val="F3CD60"/>
                </a:solidFill>
              </a:rPr>
              <a:t>2</a:t>
            </a:r>
            <a:r>
              <a:rPr lang="bg-BG" dirty="0"/>
              <a:t>, 2</a:t>
            </a:r>
            <a:r>
              <a:rPr lang="bg-BG" baseline="30000" dirty="0">
                <a:solidFill>
                  <a:srgbClr val="F3CD60"/>
                </a:solidFill>
              </a:rPr>
              <a:t>4</a:t>
            </a:r>
            <a:r>
              <a:rPr lang="bg-BG" dirty="0"/>
              <a:t>, 2</a:t>
            </a:r>
            <a:r>
              <a:rPr lang="bg-BG" baseline="30000" dirty="0">
                <a:solidFill>
                  <a:srgbClr val="F3CD60"/>
                </a:solidFill>
              </a:rPr>
              <a:t>8</a:t>
            </a:r>
            <a:r>
              <a:rPr lang="bg-BG" dirty="0"/>
              <a:t>, …, </a:t>
            </a:r>
            <a:r>
              <a:rPr lang="bg-BG" b="1" dirty="0">
                <a:solidFill>
                  <a:srgbClr val="F3CD60"/>
                </a:solidFill>
              </a:rPr>
              <a:t>2</a:t>
            </a:r>
            <a:r>
              <a:rPr lang="en-US" b="1" baseline="30000" dirty="0">
                <a:solidFill>
                  <a:srgbClr val="F3CD60"/>
                </a:solidFill>
              </a:rPr>
              <a:t>n</a:t>
            </a:r>
            <a:endParaRPr lang="bg-BG" b="1" dirty="0">
              <a:solidFill>
                <a:srgbClr val="F3CD60"/>
              </a:solidFill>
            </a:endParaRPr>
          </a:p>
          <a:p>
            <a:r>
              <a:rPr lang="bg-BG" dirty="0"/>
              <a:t>Примерен вход и изход:</a:t>
            </a:r>
          </a:p>
          <a:p>
            <a:pPr marL="0" indent="0">
              <a:buNone/>
            </a:pPr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Четни степени на 2 - условие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141412" y="4191000"/>
            <a:ext cx="5486400" cy="683264"/>
            <a:chOff x="1141412" y="4191000"/>
            <a:chExt cx="8763000" cy="683264"/>
          </a:xfrm>
        </p:grpSpPr>
        <p:sp>
          <p:nvSpPr>
            <p:cNvPr id="11" name="Rectangle 5"/>
            <p:cNvSpPr>
              <a:spLocks noChangeArrowheads="1"/>
            </p:cNvSpPr>
            <p:nvPr/>
          </p:nvSpPr>
          <p:spPr bwMode="auto">
            <a:xfrm>
              <a:off x="1141412" y="41910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" name="Стрелка надясно 11"/>
            <p:cNvSpPr/>
            <p:nvPr/>
          </p:nvSpPr>
          <p:spPr>
            <a:xfrm>
              <a:off x="2513012" y="4349197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Rectangle 5"/>
            <p:cNvSpPr>
              <a:spLocks noChangeArrowheads="1"/>
            </p:cNvSpPr>
            <p:nvPr/>
          </p:nvSpPr>
          <p:spPr bwMode="auto">
            <a:xfrm>
              <a:off x="3275012" y="4191000"/>
              <a:ext cx="66294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4, 16, …, 1024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41412" y="5182548"/>
            <a:ext cx="2667000" cy="683264"/>
            <a:chOff x="1141412" y="4191000"/>
            <a:chExt cx="4267200" cy="683264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1141412" y="41910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4" name="Стрелка надясно 11"/>
            <p:cNvSpPr/>
            <p:nvPr/>
          </p:nvSpPr>
          <p:spPr>
            <a:xfrm>
              <a:off x="2513012" y="4349197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Rectangle 5"/>
            <p:cNvSpPr>
              <a:spLocks noChangeArrowheads="1"/>
            </p:cNvSpPr>
            <p:nvPr/>
          </p:nvSpPr>
          <p:spPr bwMode="auto">
            <a:xfrm>
              <a:off x="3275012" y="4191000"/>
              <a:ext cx="21336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1, 4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1099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788007" y="1189333"/>
            <a:ext cx="10363200" cy="36132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i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Console.WriteLine(num);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= num * 2 * 2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65812" y="2211361"/>
            <a:ext cx="1371600" cy="492563"/>
          </a:xfrm>
          <a:prstGeom prst="rect">
            <a:avLst/>
          </a:prstGeom>
          <a:noFill/>
          <a:ln w="50800">
            <a:solidFill>
              <a:srgbClr val="F3C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3C42D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Четни степени на 2 – решене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60412" y="60198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https://judge.softuni.bg/Contests/Practice/Index/156#3</a:t>
            </a:r>
            <a:endParaRPr lang="en-US" dirty="0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263141" y="2832348"/>
            <a:ext cx="3276600" cy="533400"/>
          </a:xfrm>
          <a:prstGeom prst="wedgeRoundRectCallout">
            <a:avLst>
              <a:gd name="adj1" fmla="val -58521"/>
              <a:gd name="adj2" fmla="val -4995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Ползваме стъпка 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5890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8014" y="4970600"/>
            <a:ext cx="10972798" cy="820600"/>
          </a:xfrm>
        </p:spPr>
        <p:txBody>
          <a:bodyPr/>
          <a:lstStyle/>
          <a:p>
            <a:r>
              <a:rPr lang="en-US" dirty="0"/>
              <a:t>While </a:t>
            </a:r>
            <a:r>
              <a:rPr lang="bg-BG" dirty="0"/>
              <a:t>цикъл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08014" y="5757966"/>
            <a:ext cx="10972798" cy="719034"/>
          </a:xfrm>
        </p:spPr>
        <p:txBody>
          <a:bodyPr/>
          <a:lstStyle/>
          <a:p>
            <a:r>
              <a:rPr lang="bg-BG" dirty="0"/>
              <a:t>Повторение докато е в сила дадено условие</a:t>
            </a:r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4875212" y="381000"/>
            <a:ext cx="3505200" cy="4229258"/>
            <a:chOff x="4523568" y="457200"/>
            <a:chExt cx="3505200" cy="4229258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5666568" y="457200"/>
              <a:ext cx="0" cy="6096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lowchart: Decision 9"/>
            <p:cNvSpPr/>
            <p:nvPr/>
          </p:nvSpPr>
          <p:spPr>
            <a:xfrm>
              <a:off x="4523568" y="1037211"/>
              <a:ext cx="2286000" cy="1589174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44610" y="1564474"/>
              <a:ext cx="1443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bg-BG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условие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5666568" y="2362200"/>
              <a:ext cx="0" cy="91739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4523568" y="3267088"/>
              <a:ext cx="2286000" cy="9269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74620" y="3474436"/>
              <a:ext cx="15875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bg-BG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команди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8" name="Elbow Connector 17"/>
            <p:cNvCxnSpPr>
              <a:stCxn id="15" idx="2"/>
              <a:endCxn id="10" idx="1"/>
            </p:cNvCxnSpPr>
            <p:nvPr/>
          </p:nvCxnSpPr>
          <p:spPr>
            <a:xfrm rot="5400000" flipH="1">
              <a:off x="3913968" y="2441398"/>
              <a:ext cx="2362200" cy="1143000"/>
            </a:xfrm>
            <a:prstGeom prst="bentConnector4">
              <a:avLst>
                <a:gd name="adj1" fmla="val -18343"/>
                <a:gd name="adj2" fmla="val 167761"/>
              </a:avLst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Elbow Connector 23"/>
            <p:cNvCxnSpPr/>
            <p:nvPr/>
          </p:nvCxnSpPr>
          <p:spPr>
            <a:xfrm rot="16200000" flipH="1">
              <a:off x="5771982" y="2763828"/>
              <a:ext cx="2854661" cy="990600"/>
            </a:xfrm>
            <a:prstGeom prst="bentConnector3">
              <a:avLst>
                <a:gd name="adj1" fmla="val 279"/>
              </a:avLst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789612" y="2590800"/>
              <a:ext cx="9868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bg-BG" b="1" dirty="0"/>
                <a:t>вярно</a:t>
              </a:r>
              <a:endParaRPr 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718153" y="1296349"/>
              <a:ext cx="13106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bg-BG" b="1" dirty="0"/>
                <a:t>невярно</a:t>
              </a:r>
              <a:endParaRPr lang="en-US" b="1" dirty="0"/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84" y="2461113"/>
            <a:ext cx="2123128" cy="1600272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8717957" y="1826084"/>
            <a:ext cx="3015255" cy="2508048"/>
            <a:chOff x="8552596" y="1826084"/>
            <a:chExt cx="3015255" cy="2508048"/>
          </a:xfrm>
          <a:scene3d>
            <a:camera prst="perspectiveHeroicExtremeRightFacing"/>
            <a:lightRig rig="threePt" dir="t"/>
          </a:scene3d>
        </p:grpSpPr>
        <p:pic>
          <p:nvPicPr>
            <p:cNvPr id="1026" name="Picture 2" descr="http://icons.iconarchive.com/icons/tooschee/misc/512/Sync-icon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2596" y="1826084"/>
              <a:ext cx="3015255" cy="2508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/>
            <p:cNvSpPr txBox="1"/>
            <p:nvPr/>
          </p:nvSpPr>
          <p:spPr>
            <a:xfrm>
              <a:off x="9474966" y="2756378"/>
              <a:ext cx="11705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while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7691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Тялото на цикъла се изпълнява докато </a:t>
            </a:r>
            <a:r>
              <a:rPr lang="bg-BG" sz="3600" dirty="0">
                <a:solidFill>
                  <a:srgbClr val="F3CD60"/>
                </a:solidFill>
              </a:rPr>
              <a:t>е вярно </a:t>
            </a:r>
            <a:r>
              <a:rPr lang="bg-BG" sz="3600" dirty="0"/>
              <a:t>дадено условие</a:t>
            </a:r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</a:t>
            </a:r>
            <a:r>
              <a:rPr lang="bg-BG" dirty="0"/>
              <a:t> цикъл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970212" y="2999767"/>
            <a:ext cx="5943600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endParaRPr lang="en-U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code</a:t>
            </a:r>
            <a:endParaRPr lang="pt-BR" sz="3000" b="1" noProof="1">
              <a:solidFill>
                <a:srgbClr val="F3CD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5585302" y="2674672"/>
            <a:ext cx="3480909" cy="611767"/>
          </a:xfrm>
          <a:prstGeom prst="wedgeRoundRectCallout">
            <a:avLst>
              <a:gd name="adj1" fmla="val -56396"/>
              <a:gd name="adj2" fmla="val 392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Условие 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true/false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4977613" y="4527175"/>
            <a:ext cx="3707599" cy="909097"/>
          </a:xfrm>
          <a:prstGeom prst="wedgeRoundRectCallout">
            <a:avLst>
              <a:gd name="adj1" fmla="val -53713"/>
              <a:gd name="adj2" fmla="val -436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Код за изпълнение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повторение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128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Напишете програма, която: </a:t>
            </a:r>
          </a:p>
          <a:p>
            <a:pPr lvl="1"/>
            <a:r>
              <a:rPr lang="bg-BG" dirty="0"/>
              <a:t>Прочита цяло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  <a:endParaRPr lang="bg-BG" b="1" dirty="0">
              <a:solidFill>
                <a:srgbClr val="F3CD60"/>
              </a:solidFill>
            </a:endParaRPr>
          </a:p>
          <a:p>
            <a:pPr lvl="1"/>
            <a:r>
              <a:rPr lang="bg-BG" dirty="0"/>
              <a:t>Отпечатва всички числа </a:t>
            </a:r>
            <a:r>
              <a:rPr lang="en-US" dirty="0"/>
              <a:t>≤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bg-BG" dirty="0"/>
              <a:t> от редицата: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31</a:t>
            </a:r>
            <a:r>
              <a:rPr lang="en-US" dirty="0"/>
              <a:t>, …</a:t>
            </a:r>
          </a:p>
          <a:p>
            <a:pPr lvl="1"/>
            <a:r>
              <a:rPr lang="bg-BG" dirty="0"/>
              <a:t>Всяко следващо число </a:t>
            </a:r>
            <a:r>
              <a:rPr lang="en-US" dirty="0"/>
              <a:t>e </a:t>
            </a:r>
            <a:r>
              <a:rPr lang="bg-BG" dirty="0"/>
              <a:t>равно на предишното * 2 + 1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Редица числа 2</a:t>
            </a:r>
            <a:r>
              <a:rPr lang="en-US" dirty="0"/>
              <a:t>k</a:t>
            </a:r>
            <a:r>
              <a:rPr lang="bg-BG" dirty="0"/>
              <a:t>+1 - условие</a:t>
            </a:r>
            <a:endParaRPr lang="en-US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911224" y="3936298"/>
            <a:ext cx="9374188" cy="60016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bg-BG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)+1 = 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(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*2)+1 = 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en-US" sz="3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(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en-US" sz="3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*2)+1 = 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</a:t>
            </a:r>
            <a:r>
              <a:rPr lang="en-US" sz="3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75605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Редица числа 2</a:t>
            </a:r>
            <a:r>
              <a:rPr lang="en-US" dirty="0"/>
              <a:t>k</a:t>
            </a:r>
            <a:r>
              <a:rPr lang="bg-BG" dirty="0"/>
              <a:t>+1</a:t>
            </a:r>
            <a:r>
              <a:rPr lang="en-US" dirty="0"/>
              <a:t> </a:t>
            </a:r>
            <a:r>
              <a:rPr lang="bg-BG" dirty="0"/>
              <a:t>– решение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836612" y="1293231"/>
            <a:ext cx="10363200" cy="36132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&lt;= n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Console.WriteLine(num);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= 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 *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+ 1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0412" y="597089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https://judge.softuni.bg/Contests/Practice/Index/156#4</a:t>
            </a:r>
            <a:endParaRPr lang="en-US" dirty="0"/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4494212" y="1981200"/>
            <a:ext cx="4191000" cy="1171428"/>
          </a:xfrm>
          <a:prstGeom prst="wedgeRoundRectCallout">
            <a:avLst>
              <a:gd name="adj1" fmla="val -53667"/>
              <a:gd name="adj2" fmla="val -1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Повторение докато е в сила условието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num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/>
              <a:t>≤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14188" y="3840597"/>
            <a:ext cx="36856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1, 3, 7, 15, 31, 63, …</a:t>
            </a:r>
          </a:p>
        </p:txBody>
      </p:sp>
    </p:spTree>
    <p:extLst>
      <p:ext uri="{BB962C8B-B14F-4D97-AF65-F5344CB8AC3E}">
        <p14:creationId xmlns:p14="http://schemas.microsoft.com/office/powerpoint/2010/main" val="160407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цяло число</a:t>
            </a:r>
          </a:p>
          <a:p>
            <a:pPr lvl="1"/>
            <a:r>
              <a:rPr lang="bg-BG" dirty="0"/>
              <a:t>Проверява дали е в диапазона </a:t>
            </a:r>
            <a:r>
              <a:rPr lang="en-US" dirty="0"/>
              <a:t>[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dirty="0"/>
              <a:t>…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100</a:t>
            </a:r>
            <a:r>
              <a:rPr lang="en-US" dirty="0"/>
              <a:t>]</a:t>
            </a:r>
            <a:endParaRPr lang="bg-BG" dirty="0"/>
          </a:p>
          <a:p>
            <a:pPr lvl="1"/>
            <a:r>
              <a:rPr lang="bg-BG" dirty="0"/>
              <a:t>При</a:t>
            </a:r>
            <a:r>
              <a:rPr lang="en-US" dirty="0"/>
              <a:t>:</a:t>
            </a:r>
            <a:endParaRPr lang="bg-BG" dirty="0"/>
          </a:p>
          <a:p>
            <a:pPr lvl="2"/>
            <a:r>
              <a:rPr lang="bg-BG" dirty="0"/>
              <a:t>Намиране на число в диапазона, </a:t>
            </a:r>
          </a:p>
          <a:p>
            <a:pPr marL="682634" lvl="2" indent="0">
              <a:buNone/>
            </a:pPr>
            <a:r>
              <a:rPr lang="bg-BG" dirty="0"/>
              <a:t>   прекратява изпълнение</a:t>
            </a:r>
            <a:endParaRPr lang="en-US" dirty="0"/>
          </a:p>
          <a:p>
            <a:pPr lvl="2"/>
            <a:r>
              <a:rPr lang="bg-BG" dirty="0"/>
              <a:t>Невалидно число прочита</a:t>
            </a:r>
            <a:r>
              <a:rPr lang="en-US" dirty="0"/>
              <a:t> </a:t>
            </a:r>
            <a:r>
              <a:rPr lang="bg-BG" dirty="0"/>
              <a:t>ново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Число в диапазона </a:t>
            </a:r>
            <a:r>
              <a:rPr lang="en-US" dirty="0"/>
              <a:t>[1…100]</a:t>
            </a:r>
            <a:r>
              <a:rPr lang="bg-BG" dirty="0"/>
              <a:t> - условие</a:t>
            </a:r>
            <a:endParaRPr lang="en-US" dirty="0"/>
          </a:p>
        </p:txBody>
      </p:sp>
      <p:pic>
        <p:nvPicPr>
          <p:cNvPr id="4098" name="Picture 2" descr="http://www.clker.com/cliparts/C/l/0/D/3/Q/reload-m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3657600"/>
            <a:ext cx="2743200" cy="2425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078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Число в диапазона </a:t>
            </a:r>
            <a:r>
              <a:rPr lang="en-US" dirty="0"/>
              <a:t>[1…100]</a:t>
            </a:r>
            <a:r>
              <a:rPr lang="bg-BG" dirty="0"/>
              <a:t> – решение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911224" y="1406398"/>
            <a:ext cx="9145588" cy="36933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(num &lt; 1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 &gt; 100)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Console.WriteLine("Invalid number!");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num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number is: {0}", num);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0412" y="60960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31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651070"/>
            <a:ext cx="10363200" cy="719034"/>
          </a:xfrm>
        </p:spPr>
        <p:txBody>
          <a:bodyPr/>
          <a:lstStyle/>
          <a:p>
            <a:r>
              <a:rPr lang="bg-BG" dirty="0"/>
              <a:t>Работа на живо в клас (</a:t>
            </a:r>
            <a:r>
              <a:rPr lang="bg-BG" noProof="1"/>
              <a:t>лаб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12813" y="4780637"/>
            <a:ext cx="10363200" cy="820600"/>
          </a:xfrm>
          <a:prstGeom prst="rect">
            <a:avLst/>
          </a:prstGeom>
        </p:spPr>
        <p:txBody>
          <a:bodyPr vert="horz" wrap="square" lIns="36000" tIns="36000" rIns="36000" bIns="36000" rtlCol="0" anchor="b" anchorCtr="0">
            <a:spAutoFit/>
          </a:bodyPr>
          <a:lstStyle>
            <a:lvl1pPr algn="ctr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none" baseline="0">
                <a:solidFill>
                  <a:srgbClr val="F3BE6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dirty="0"/>
              <a:t>Цикли със стъпка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dirty="0"/>
              <a:t>while </a:t>
            </a:r>
            <a:r>
              <a:rPr lang="bg-BG" dirty="0"/>
              <a:t>цикъл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69005" y="990600"/>
            <a:ext cx="3921940" cy="3389149"/>
            <a:chOff x="7558418" y="2819400"/>
            <a:chExt cx="3921940" cy="338914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8418" y="3391125"/>
              <a:ext cx="3737958" cy="281742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80612" y="2819400"/>
              <a:ext cx="1499746" cy="146316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636" y="1638642"/>
            <a:ext cx="2688569" cy="2688569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8413157" y="1728902"/>
            <a:ext cx="3015255" cy="2508048"/>
            <a:chOff x="8552596" y="1826084"/>
            <a:chExt cx="3015255" cy="2508048"/>
          </a:xfrm>
          <a:scene3d>
            <a:camera prst="perspectiveHeroicExtremeRightFacing"/>
            <a:lightRig rig="threePt" dir="t"/>
          </a:scene3d>
        </p:grpSpPr>
        <p:pic>
          <p:nvPicPr>
            <p:cNvPr id="15" name="Picture 2" descr="http://icons.iconarchive.com/icons/tooschee/misc/512/Sync-icon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2596" y="1826084"/>
              <a:ext cx="3015255" cy="2508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9474966" y="2756378"/>
              <a:ext cx="11705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while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8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sli.do</a:t>
            </a:r>
            <a:br>
              <a:rPr lang="en-US" sz="6000" b="1" dirty="0"/>
            </a:br>
            <a:r>
              <a:rPr lang="en-US" sz="11500" b="1" dirty="0"/>
              <a:t>#TODO</a:t>
            </a:r>
            <a:endParaRPr lang="bg-BG" sz="115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93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99212"/>
            <a:ext cx="10363200" cy="820600"/>
          </a:xfrm>
        </p:spPr>
        <p:txBody>
          <a:bodyPr/>
          <a:lstStyle/>
          <a:p>
            <a:r>
              <a:rPr lang="bg-BG" dirty="0"/>
              <a:t>Най-голям общ делител (НОД)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Алгоритъм на Евклид</a:t>
            </a:r>
            <a:endParaRPr lang="en-US" dirty="0"/>
          </a:p>
        </p:txBody>
      </p:sp>
      <p:pic>
        <p:nvPicPr>
          <p:cNvPr id="4" name="Picture 2" descr="http://www.hisschemoller.com/wp-content/uploads/2011/01/euclid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033" y="1295400"/>
            <a:ext cx="2670050" cy="3216926"/>
          </a:xfrm>
          <a:prstGeom prst="roundRect">
            <a:avLst>
              <a:gd name="adj" fmla="val 1806"/>
            </a:avLst>
          </a:prstGeom>
          <a:noFill/>
          <a:ln>
            <a:solidFill>
              <a:schemeClr val="tx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images.tutorvista.com/cms/images/113/hcd-examp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965" y="1295401"/>
            <a:ext cx="4873644" cy="3216924"/>
          </a:xfrm>
          <a:prstGeom prst="roundRect">
            <a:avLst>
              <a:gd name="adj" fmla="val 163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471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Най-голям общ делител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НОД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200" dirty="0"/>
              <a:t>на две естествени числа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bg-BG" sz="3200" dirty="0"/>
              <a:t> и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3200" dirty="0"/>
              <a:t> </a:t>
            </a:r>
            <a:r>
              <a:rPr lang="bg-BG" sz="3200" dirty="0"/>
              <a:t>е най-голямото число, което дели едновременно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bg-BG" sz="3200" dirty="0"/>
              <a:t> и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3200" dirty="0"/>
              <a:t> </a:t>
            </a:r>
            <a:r>
              <a:rPr lang="bg-BG" sz="3200" dirty="0"/>
              <a:t>без остатък</a:t>
            </a:r>
          </a:p>
          <a:p>
            <a:pPr lvl="1">
              <a:lnSpc>
                <a:spcPct val="110000"/>
              </a:lnSpc>
            </a:pPr>
            <a:r>
              <a:rPr lang="bg-BG" sz="3000" dirty="0"/>
              <a:t>НОД(</a:t>
            </a:r>
            <a:r>
              <a:rPr lang="en-US" sz="3000" dirty="0"/>
              <a:t>24, 16</a:t>
            </a:r>
            <a:r>
              <a:rPr lang="bg-BG" sz="3000" dirty="0"/>
              <a:t>)</a:t>
            </a:r>
            <a:r>
              <a:rPr lang="en-US" sz="3000" dirty="0"/>
              <a:t> = 8</a:t>
            </a:r>
            <a:endParaRPr lang="bg-BG" sz="3000" dirty="0"/>
          </a:p>
          <a:p>
            <a:pPr lvl="1">
              <a:lnSpc>
                <a:spcPct val="110000"/>
              </a:lnSpc>
            </a:pPr>
            <a:r>
              <a:rPr lang="bg-BG" sz="3000" dirty="0"/>
              <a:t>НОД(67</a:t>
            </a:r>
            <a:r>
              <a:rPr lang="en-US" sz="3000" dirty="0"/>
              <a:t>, 1</a:t>
            </a:r>
            <a:r>
              <a:rPr lang="bg-BG" sz="3000" dirty="0"/>
              <a:t>8)</a:t>
            </a:r>
            <a:r>
              <a:rPr lang="en-US" sz="3000" dirty="0"/>
              <a:t> = </a:t>
            </a:r>
            <a:r>
              <a:rPr lang="bg-BG" sz="3000" dirty="0"/>
              <a:t>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Най-голям общ делител</a:t>
            </a:r>
            <a:r>
              <a:rPr lang="en-US" dirty="0"/>
              <a:t> (</a:t>
            </a:r>
            <a:r>
              <a:rPr lang="bg-BG" dirty="0"/>
              <a:t>НОД</a:t>
            </a:r>
            <a:r>
              <a:rPr lang="en-US" dirty="0"/>
              <a:t>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0639" y="3657600"/>
            <a:ext cx="3490123" cy="11960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bg-BG" sz="3000" dirty="0">
                <a:solidFill>
                  <a:prstClr val="white"/>
                </a:solidFill>
              </a:rPr>
              <a:t>НОД(12</a:t>
            </a:r>
            <a:r>
              <a:rPr lang="en-US" sz="3000" dirty="0">
                <a:solidFill>
                  <a:prstClr val="white"/>
                </a:solidFill>
              </a:rPr>
              <a:t>, </a:t>
            </a:r>
            <a:r>
              <a:rPr lang="bg-BG" sz="3000" dirty="0">
                <a:solidFill>
                  <a:prstClr val="white"/>
                </a:solidFill>
              </a:rPr>
              <a:t>24)</a:t>
            </a:r>
            <a:r>
              <a:rPr lang="en-US" sz="3000" dirty="0">
                <a:solidFill>
                  <a:prstClr val="white"/>
                </a:solidFill>
              </a:rPr>
              <a:t> = </a:t>
            </a:r>
            <a:r>
              <a:rPr lang="bg-BG" sz="3000" dirty="0">
                <a:solidFill>
                  <a:prstClr val="white"/>
                </a:solidFill>
              </a:rPr>
              <a:t>12</a:t>
            </a:r>
            <a:endParaRPr lang="en-US" sz="3000" dirty="0">
              <a:solidFill>
                <a:prstClr val="white"/>
              </a:solidFill>
            </a:endParaRPr>
          </a:p>
          <a:p>
            <a:pPr lvl="1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bg-BG" sz="3000" dirty="0">
                <a:solidFill>
                  <a:prstClr val="white"/>
                </a:solidFill>
              </a:rPr>
              <a:t>НОД(15, 9) = 3</a:t>
            </a:r>
          </a:p>
        </p:txBody>
      </p:sp>
      <p:sp>
        <p:nvSpPr>
          <p:cNvPr id="10" name="Rectangle 9"/>
          <p:cNvSpPr/>
          <p:nvPr/>
        </p:nvSpPr>
        <p:spPr>
          <a:xfrm>
            <a:off x="188815" y="4897902"/>
            <a:ext cx="3490123" cy="1215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bg-BG" sz="3000" dirty="0">
                <a:solidFill>
                  <a:prstClr val="white"/>
                </a:solidFill>
              </a:rPr>
              <a:t>НОД(</a:t>
            </a:r>
            <a:r>
              <a:rPr lang="en-US" sz="3000" dirty="0">
                <a:solidFill>
                  <a:prstClr val="white"/>
                </a:solidFill>
              </a:rPr>
              <a:t>10, 10</a:t>
            </a:r>
            <a:r>
              <a:rPr lang="bg-BG" sz="3000" dirty="0">
                <a:solidFill>
                  <a:prstClr val="white"/>
                </a:solidFill>
              </a:rPr>
              <a:t>)</a:t>
            </a:r>
            <a:r>
              <a:rPr lang="en-US" sz="3000" dirty="0">
                <a:solidFill>
                  <a:prstClr val="white"/>
                </a:solidFill>
              </a:rPr>
              <a:t> = </a:t>
            </a:r>
            <a:r>
              <a:rPr lang="bg-BG" sz="3000" dirty="0">
                <a:solidFill>
                  <a:prstClr val="white"/>
                </a:solidFill>
              </a:rPr>
              <a:t>1</a:t>
            </a:r>
            <a:r>
              <a:rPr lang="en-US" sz="3000" dirty="0">
                <a:solidFill>
                  <a:prstClr val="white"/>
                </a:solidFill>
              </a:rPr>
              <a:t>0</a:t>
            </a:r>
          </a:p>
          <a:p>
            <a:pPr lvl="1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bg-BG" sz="3000" dirty="0">
                <a:solidFill>
                  <a:prstClr val="white"/>
                </a:solidFill>
              </a:rPr>
              <a:t>НОД(</a:t>
            </a:r>
            <a:r>
              <a:rPr lang="en-US" sz="3000" dirty="0">
                <a:solidFill>
                  <a:prstClr val="white"/>
                </a:solidFill>
              </a:rPr>
              <a:t>100, 88</a:t>
            </a:r>
            <a:r>
              <a:rPr lang="bg-BG" sz="3000" dirty="0">
                <a:solidFill>
                  <a:prstClr val="white"/>
                </a:solidFill>
              </a:rPr>
              <a:t>) = </a:t>
            </a:r>
            <a:r>
              <a:rPr lang="en-US" sz="3000" dirty="0">
                <a:solidFill>
                  <a:prstClr val="white"/>
                </a:solidFill>
              </a:rPr>
              <a:t>4</a:t>
            </a:r>
            <a:endParaRPr lang="bg-BG" sz="3000" dirty="0">
              <a:solidFill>
                <a:prstClr val="white"/>
              </a:solidFill>
            </a:endParaRPr>
          </a:p>
        </p:txBody>
      </p:sp>
      <p:pic>
        <p:nvPicPr>
          <p:cNvPr id="7" name="Picture 2" descr="http://www.hisschemoller.com/wp-content/uploads/2011/01/euclid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836" y="3352800"/>
            <a:ext cx="2297151" cy="2767652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2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2885"/>
            <a:ext cx="11804822" cy="5570355"/>
          </a:xfrm>
        </p:spPr>
        <p:txBody>
          <a:bodyPr>
            <a:normAutofit/>
          </a:bodyPr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2 цели числа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bg-BG" dirty="0"/>
              <a:t> </a:t>
            </a:r>
          </a:p>
          <a:p>
            <a:pPr lvl="1"/>
            <a:r>
              <a:rPr lang="bg-BG" dirty="0"/>
              <a:t>Намира най-големия им общ делител -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НОД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bg-BG" dirty="0"/>
              <a:t>)</a:t>
            </a:r>
          </a:p>
          <a:p>
            <a:r>
              <a:rPr lang="bg-BG" dirty="0"/>
              <a:t>Насоки:</a:t>
            </a:r>
          </a:p>
          <a:p>
            <a:pPr lvl="1"/>
            <a:r>
              <a:rPr lang="bg-BG" dirty="0"/>
              <a:t>Докато не се достигне остатък 0:</a:t>
            </a:r>
          </a:p>
          <a:p>
            <a:pPr lvl="2"/>
            <a:r>
              <a:rPr lang="bg-BG" dirty="0"/>
              <a:t>Дели се по-голямото число на по-малкото</a:t>
            </a:r>
          </a:p>
          <a:p>
            <a:pPr lvl="2"/>
            <a:r>
              <a:rPr lang="bg-BG" dirty="0"/>
              <a:t>Взема се остатъка от делението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Алгоритъм на Евклид за НОД</a:t>
            </a:r>
            <a:r>
              <a:rPr lang="en-US" dirty="0"/>
              <a:t> -</a:t>
            </a:r>
            <a:r>
              <a:rPr lang="bg-BG" dirty="0"/>
              <a:t> условие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84444" y="4060208"/>
            <a:ext cx="3196368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b ≠ 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var oldB = b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 = a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 = oldB;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а;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356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Алгоритъм на Евклид за НОД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836612" y="1371600"/>
            <a:ext cx="10366376" cy="395185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a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(b !=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oldB = 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b = a % 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a = oldB;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GCD =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{0}",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0412" y="612329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87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1814" y="4970600"/>
            <a:ext cx="11125198" cy="820600"/>
          </a:xfrm>
        </p:spPr>
        <p:txBody>
          <a:bodyPr/>
          <a:lstStyle/>
          <a:p>
            <a:r>
              <a:rPr lang="en-US" dirty="0"/>
              <a:t>Do…While </a:t>
            </a:r>
            <a:r>
              <a:rPr lang="bg-BG" dirty="0"/>
              <a:t>цикъл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31814" y="5757966"/>
            <a:ext cx="11125198" cy="719034"/>
          </a:xfrm>
        </p:spPr>
        <p:txBody>
          <a:bodyPr/>
          <a:lstStyle/>
          <a:p>
            <a:r>
              <a:rPr lang="bg-BG" dirty="0"/>
              <a:t>Повторение докато</a:t>
            </a:r>
            <a:r>
              <a:rPr lang="en-US" dirty="0"/>
              <a:t> </a:t>
            </a:r>
            <a:r>
              <a:rPr lang="bg-BG" dirty="0"/>
              <a:t>е</a:t>
            </a:r>
            <a:r>
              <a:rPr lang="en-US" dirty="0"/>
              <a:t> </a:t>
            </a:r>
            <a:r>
              <a:rPr lang="bg-BG" dirty="0"/>
              <a:t>изпълнено условието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018212" y="609600"/>
            <a:ext cx="0" cy="6096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875212" y="3034134"/>
            <a:ext cx="2286000" cy="1589174"/>
            <a:chOff x="4875212" y="3186534"/>
            <a:chExt cx="2286000" cy="1589174"/>
          </a:xfrm>
        </p:grpSpPr>
        <p:sp>
          <p:nvSpPr>
            <p:cNvPr id="10" name="Flowchart: Decision 9"/>
            <p:cNvSpPr/>
            <p:nvPr/>
          </p:nvSpPr>
          <p:spPr>
            <a:xfrm>
              <a:off x="4875212" y="3186534"/>
              <a:ext cx="2286000" cy="1589174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306016" y="3694221"/>
              <a:ext cx="1443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bg-BG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условие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75212" y="1219200"/>
            <a:ext cx="2286000" cy="926910"/>
            <a:chOff x="2586252" y="1101100"/>
            <a:chExt cx="2286000" cy="926910"/>
          </a:xfrm>
        </p:grpSpPr>
        <p:sp>
          <p:nvSpPr>
            <p:cNvPr id="15" name="Rectangle 14"/>
            <p:cNvSpPr/>
            <p:nvPr/>
          </p:nvSpPr>
          <p:spPr>
            <a:xfrm>
              <a:off x="2586252" y="1101100"/>
              <a:ext cx="2286000" cy="9269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935477" y="1309897"/>
              <a:ext cx="15875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bg-BG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команди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cxnSp>
        <p:nvCxnSpPr>
          <p:cNvPr id="18" name="Elbow Connector 17"/>
          <p:cNvCxnSpPr>
            <a:endCxn id="15" idx="1"/>
          </p:cNvCxnSpPr>
          <p:nvPr/>
        </p:nvCxnSpPr>
        <p:spPr>
          <a:xfrm rot="16200000" flipV="1">
            <a:off x="3950677" y="2607191"/>
            <a:ext cx="2158041" cy="308969"/>
          </a:xfrm>
          <a:prstGeom prst="bentConnector4">
            <a:avLst>
              <a:gd name="adj1" fmla="val 52"/>
              <a:gd name="adj2" fmla="val 394847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>
            <a:off x="7008812" y="3828721"/>
            <a:ext cx="1219200" cy="585956"/>
          </a:xfrm>
          <a:prstGeom prst="bentConnector3">
            <a:avLst>
              <a:gd name="adj1" fmla="val 100374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6320" y="3272135"/>
            <a:ext cx="986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/>
              <a:t>вярно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039304" y="3272135"/>
            <a:ext cx="13106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/>
              <a:t>невярно</a:t>
            </a:r>
            <a:endParaRPr lang="en-US" b="1" dirty="0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85" y="2146110"/>
            <a:ext cx="2512427" cy="18937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8470259" y="1685668"/>
            <a:ext cx="3581401" cy="2429132"/>
            <a:chOff x="8552596" y="1826084"/>
            <a:chExt cx="3015255" cy="2508048"/>
          </a:xfrm>
          <a:scene3d>
            <a:camera prst="perspectiveHeroicExtremeRightFacing"/>
            <a:lightRig rig="threePt" dir="t"/>
          </a:scene3d>
        </p:grpSpPr>
        <p:pic>
          <p:nvPicPr>
            <p:cNvPr id="1026" name="Picture 2" descr="http://icons.iconarchive.com/icons/tooschee/misc/512/Sync-icon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2596" y="1826084"/>
              <a:ext cx="3015255" cy="2508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/>
            <p:cNvSpPr txBox="1"/>
            <p:nvPr/>
          </p:nvSpPr>
          <p:spPr>
            <a:xfrm>
              <a:off x="9386602" y="2784561"/>
              <a:ext cx="1435203" cy="476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do-while</a:t>
              </a:r>
            </a:p>
          </p:txBody>
        </p:sp>
      </p:grpSp>
      <p:cxnSp>
        <p:nvCxnSpPr>
          <p:cNvPr id="12" name="Straight Arrow Connector 11"/>
          <p:cNvCxnSpPr>
            <a:endCxn id="10" idx="0"/>
          </p:cNvCxnSpPr>
          <p:nvPr/>
        </p:nvCxnSpPr>
        <p:spPr>
          <a:xfrm>
            <a:off x="6018212" y="2133600"/>
            <a:ext cx="0" cy="9005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145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3000" dirty="0"/>
              <a:t>Тялото на цикъла се изпълнява докато </a:t>
            </a:r>
            <a:r>
              <a:rPr lang="bg-BG" sz="3000" dirty="0">
                <a:solidFill>
                  <a:srgbClr val="F3CD60"/>
                </a:solidFill>
              </a:rPr>
              <a:t>е вярно </a:t>
            </a:r>
            <a:r>
              <a:rPr lang="bg-BG" sz="3000" dirty="0"/>
              <a:t>дадено условие</a:t>
            </a:r>
            <a:endParaRPr lang="en-US" sz="3000" dirty="0"/>
          </a:p>
          <a:p>
            <a:pPr lvl="1"/>
            <a:r>
              <a:rPr lang="bg-BG" sz="2800"/>
              <a:t>Изпълнява се минимум един път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Do-while </a:t>
            </a:r>
            <a:r>
              <a:rPr lang="bg-BG" dirty="0"/>
              <a:t>цикъл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970212" y="2671205"/>
            <a:ext cx="5943600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30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code</a:t>
            </a:r>
            <a:endParaRPr lang="pt-BR" sz="3000" b="1" noProof="1">
              <a:solidFill>
                <a:srgbClr val="F3CD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5713412" y="4724400"/>
            <a:ext cx="3352800" cy="611767"/>
          </a:xfrm>
          <a:prstGeom prst="wedgeRoundRectCallout">
            <a:avLst>
              <a:gd name="adj1" fmla="val -55400"/>
              <a:gd name="adj2" fmla="val -4547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Условие 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true/false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4977613" y="2819399"/>
            <a:ext cx="3250400" cy="942389"/>
          </a:xfrm>
          <a:prstGeom prst="wedgeRoundRectCallout">
            <a:avLst>
              <a:gd name="adj1" fmla="val -57464"/>
              <a:gd name="adj2" fmla="val 4435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Код за изпълнение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повторение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82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601" y="1137869"/>
            <a:ext cx="11804822" cy="5570355"/>
          </a:xfrm>
        </p:spPr>
        <p:txBody>
          <a:bodyPr/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естествено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</a:p>
          <a:p>
            <a:pPr lvl="1"/>
            <a:r>
              <a:rPr lang="bg-BG" dirty="0"/>
              <a:t>Изчислява факториел от </a:t>
            </a:r>
            <a:r>
              <a:rPr lang="en-US" dirty="0"/>
              <a:t>n (</a:t>
            </a:r>
            <a:r>
              <a:rPr lang="en-US" dirty="0">
                <a:latin typeface="Consolas" panose="020B0609020204030204" pitchFamily="49" charset="0"/>
              </a:rPr>
              <a:t>n!</a:t>
            </a:r>
            <a:r>
              <a:rPr lang="en-US" dirty="0"/>
              <a:t>)</a:t>
            </a:r>
            <a:endParaRPr lang="bg-BG" dirty="0"/>
          </a:p>
          <a:p>
            <a:r>
              <a:rPr lang="bg-BG" dirty="0"/>
              <a:t>Примерен вход и изход:</a:t>
            </a:r>
            <a:endParaRPr lang="en-US" dirty="0"/>
          </a:p>
          <a:p>
            <a:pPr lvl="1"/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5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!</a:t>
            </a:r>
            <a:r>
              <a:rPr lang="en-US" dirty="0"/>
              <a:t> =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3</a:t>
            </a:r>
            <a:r>
              <a:rPr lang="en-US" dirty="0"/>
              <a:t> *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4</a:t>
            </a:r>
            <a:r>
              <a:rPr lang="en-US" dirty="0"/>
              <a:t> *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5</a:t>
            </a:r>
            <a:r>
              <a:rPr lang="en-US" dirty="0"/>
              <a:t> </a:t>
            </a:r>
            <a:r>
              <a:rPr lang="bg-BG" dirty="0"/>
              <a:t>=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120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Изчисляване на факториел - условие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544705" y="3858243"/>
            <a:ext cx="202170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n!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972007" y="4648200"/>
            <a:ext cx="1143000" cy="64107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endParaRPr lang="en-US" sz="32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Стрелка надясно 8"/>
          <p:cNvSpPr/>
          <p:nvPr/>
        </p:nvSpPr>
        <p:spPr>
          <a:xfrm>
            <a:off x="2343607" y="4806397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3105607" y="4648200"/>
            <a:ext cx="931405" cy="68326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120</a:t>
            </a:r>
            <a:endParaRPr lang="en-US" sz="32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0410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Изчисляване на факториел</a:t>
            </a:r>
            <a:r>
              <a:rPr lang="en-US" dirty="0"/>
              <a:t> – </a:t>
            </a:r>
            <a:r>
              <a:rPr lang="bg-BG"/>
              <a:t>решение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911224" y="1524000"/>
            <a:ext cx="10366376" cy="3367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fact =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fact = fact * n;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n--;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(n &gt; 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Console.WriteLine(fact);</a:t>
            </a:r>
          </a:p>
        </p:txBody>
      </p:sp>
      <p:sp>
        <p:nvSpPr>
          <p:cNvPr id="6" name="Rectangle 5"/>
          <p:cNvSpPr/>
          <p:nvPr/>
        </p:nvSpPr>
        <p:spPr>
          <a:xfrm>
            <a:off x="760412" y="612329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https://judge.softuni.bg/Contests/Practice/Index/156#7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55558" y="2057400"/>
            <a:ext cx="202170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n!</a:t>
            </a:r>
          </a:p>
        </p:txBody>
      </p:sp>
    </p:spTree>
    <p:extLst>
      <p:ext uri="{BB962C8B-B14F-4D97-AF65-F5344CB8AC3E}">
        <p14:creationId xmlns:p14="http://schemas.microsoft.com/office/powerpoint/2010/main" val="326740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цяло</a:t>
            </a:r>
            <a:r>
              <a:rPr lang="en-US" dirty="0"/>
              <a:t> </a:t>
            </a:r>
            <a:r>
              <a:rPr lang="bg-BG" dirty="0"/>
              <a:t>положително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  <a:endParaRPr lang="bg-BG" b="1" dirty="0">
              <a:solidFill>
                <a:srgbClr val="F3CD60"/>
              </a:solidFill>
            </a:endParaRPr>
          </a:p>
          <a:p>
            <a:pPr lvl="1"/>
            <a:r>
              <a:rPr lang="bg-BG" dirty="0"/>
              <a:t>Сумира цифрите на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  <a:endParaRPr lang="bg-BG" dirty="0"/>
          </a:p>
          <a:p>
            <a:r>
              <a:rPr lang="bg-BG" dirty="0"/>
              <a:t>Примерен вход и изход: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= 5634: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 +</a:t>
            </a:r>
            <a:r>
              <a:rPr lang="bg-BG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 </a:t>
            </a:r>
            <a:r>
              <a:rPr lang="en-US" dirty="0"/>
              <a:t>+</a:t>
            </a:r>
            <a:r>
              <a:rPr lang="bg-BG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 +</a:t>
            </a:r>
            <a:r>
              <a:rPr lang="bg-BG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</a:t>
            </a:r>
            <a:r>
              <a:rPr lang="en-US" dirty="0"/>
              <a:t>=</a:t>
            </a:r>
            <a:r>
              <a:rPr lang="bg-BG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18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Сумиране на цифрите на число - условие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294018" y="4820776"/>
            <a:ext cx="3065005" cy="651013"/>
            <a:chOff x="912812" y="5095460"/>
            <a:chExt cx="3065005" cy="651013"/>
          </a:xfrm>
        </p:grpSpPr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912812" y="51054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1234</a:t>
              </a:r>
            </a:p>
          </p:txBody>
        </p:sp>
        <p:sp>
          <p:nvSpPr>
            <p:cNvPr id="10" name="Стрелка надясно 9"/>
            <p:cNvSpPr/>
            <p:nvPr/>
          </p:nvSpPr>
          <p:spPr>
            <a:xfrm>
              <a:off x="2284412" y="5263597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Rectangle 5"/>
            <p:cNvSpPr>
              <a:spLocks noChangeArrowheads="1"/>
            </p:cNvSpPr>
            <p:nvPr/>
          </p:nvSpPr>
          <p:spPr bwMode="auto">
            <a:xfrm>
              <a:off x="3046412" y="5095460"/>
              <a:ext cx="931405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989012" y="4800600"/>
            <a:ext cx="3065005" cy="641073"/>
            <a:chOff x="912812" y="5105400"/>
            <a:chExt cx="3065005" cy="641073"/>
          </a:xfrm>
        </p:grpSpPr>
        <p:sp>
          <p:nvSpPr>
            <p:cNvPr id="13" name="Rectangle 5"/>
            <p:cNvSpPr>
              <a:spLocks noChangeArrowheads="1"/>
            </p:cNvSpPr>
            <p:nvPr/>
          </p:nvSpPr>
          <p:spPr bwMode="auto">
            <a:xfrm>
              <a:off x="912812" y="51054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5634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4" name="Стрелка надясно 9"/>
            <p:cNvSpPr/>
            <p:nvPr/>
          </p:nvSpPr>
          <p:spPr>
            <a:xfrm>
              <a:off x="2284412" y="5263597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Rectangle 5"/>
            <p:cNvSpPr>
              <a:spLocks noChangeArrowheads="1"/>
            </p:cNvSpPr>
            <p:nvPr/>
          </p:nvSpPr>
          <p:spPr bwMode="auto">
            <a:xfrm>
              <a:off x="3046412" y="5105400"/>
              <a:ext cx="931405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18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3317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Сумиране на цифрите на число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911224" y="1585103"/>
            <a:ext cx="10366376" cy="3367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sum =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sum = sum +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% 10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/ 10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(n &gt; 0);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Console.WriteLine("Sum of digits: {0}", sum);</a:t>
            </a:r>
          </a:p>
        </p:txBody>
      </p:sp>
      <p:sp>
        <p:nvSpPr>
          <p:cNvPr id="6" name="Rectangle 5"/>
          <p:cNvSpPr/>
          <p:nvPr/>
        </p:nvSpPr>
        <p:spPr>
          <a:xfrm>
            <a:off x="760412" y="612329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https://judge.softuni.bg/Contests/Practice/Index/156#8</a:t>
            </a:r>
            <a:endParaRPr lang="en-US" dirty="0"/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5667277" y="2322238"/>
            <a:ext cx="4114800" cy="962218"/>
          </a:xfrm>
          <a:prstGeom prst="wedgeRoundRectCallout">
            <a:avLst>
              <a:gd name="adj1" fmla="val -55236"/>
              <a:gd name="adj2" fmla="val 473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%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дава последната цифра на числото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4189412" y="3810000"/>
            <a:ext cx="6783388" cy="600202"/>
          </a:xfrm>
          <a:prstGeom prst="wedgeRoundRectCallout">
            <a:avLst>
              <a:gd name="adj1" fmla="val -53056"/>
              <a:gd name="adj2" fmla="val -510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премахва последната цифра на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559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4" y="1191467"/>
            <a:ext cx="7808997" cy="5530010"/>
          </a:xfrm>
        </p:spPr>
        <p:txBody>
          <a:bodyPr>
            <a:normAutofit/>
          </a:bodyPr>
          <a:lstStyle/>
          <a:p>
            <a:pPr lvl="0"/>
            <a:r>
              <a:rPr lang="bg-BG" dirty="0"/>
              <a:t>По-сложни конструкции за цикъл:</a:t>
            </a:r>
            <a:endParaRPr lang="en-US" dirty="0"/>
          </a:p>
          <a:p>
            <a:pPr lvl="1"/>
            <a:r>
              <a:rPr lang="bg-BG" dirty="0"/>
              <a:t>Цикъл със стъпка</a:t>
            </a:r>
          </a:p>
          <a:p>
            <a:pPr lvl="1"/>
            <a:r>
              <a:rPr lang="bg-BG" dirty="0"/>
              <a:t>Цикъл с намаляваща стъпка</a:t>
            </a:r>
            <a:endParaRPr lang="en-US" dirty="0"/>
          </a:p>
          <a:p>
            <a:pPr lvl="1"/>
            <a:r>
              <a:rPr lang="bg-BG" dirty="0"/>
              <a:t>Цикъл -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endParaRPr lang="en-US" dirty="0"/>
          </a:p>
          <a:p>
            <a:pPr lvl="1"/>
            <a:r>
              <a:rPr lang="bg-BG" dirty="0"/>
              <a:t>Цикъл </a:t>
            </a:r>
            <a:r>
              <a:rPr lang="en-US" dirty="0"/>
              <a:t>-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endParaRPr lang="en-US" dirty="0"/>
          </a:p>
          <a:p>
            <a:pPr lvl="1"/>
            <a:r>
              <a:rPr lang="bg-BG" dirty="0"/>
              <a:t>Безкраен цикъл </a:t>
            </a:r>
          </a:p>
          <a:p>
            <a:pPr lvl="2"/>
            <a:r>
              <a:rPr lang="bg-BG" dirty="0"/>
              <a:t> Оператор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break</a:t>
            </a:r>
            <a:endParaRPr lang="bg-BG" dirty="0"/>
          </a:p>
          <a:p>
            <a:pPr lvl="2"/>
            <a:r>
              <a:rPr lang="bg-BG" dirty="0"/>
              <a:t> Оператор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continue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770812" y="1243633"/>
            <a:ext cx="3827607" cy="4928567"/>
            <a:chOff x="7860965" y="1217225"/>
            <a:chExt cx="3827607" cy="492856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0965" y="1549758"/>
              <a:ext cx="3564398" cy="4596034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9766411" y="1217225"/>
              <a:ext cx="1922161" cy="1678375"/>
              <a:chOff x="7558418" y="2564463"/>
              <a:chExt cx="4019280" cy="364408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58418" y="3391125"/>
                <a:ext cx="3737958" cy="2817424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48827" y="2564463"/>
                <a:ext cx="1728871" cy="1686705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/>
          <a:srcRect l="5883" t="9229" r="6685" b="9229"/>
          <a:stretch/>
        </p:blipFill>
        <p:spPr>
          <a:xfrm>
            <a:off x="3308891" y="1903012"/>
            <a:ext cx="5300837" cy="2853091"/>
          </a:xfrm>
          <a:prstGeom prst="roundRect">
            <a:avLst>
              <a:gd name="adj" fmla="val 3432"/>
            </a:avLst>
          </a:prstGeom>
          <a:effectLst>
            <a:softEdge rad="127000"/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84214" y="4756103"/>
            <a:ext cx="10820398" cy="1568497"/>
          </a:xfrm>
        </p:spPr>
        <p:txBody>
          <a:bodyPr/>
          <a:lstStyle/>
          <a:p>
            <a:r>
              <a:rPr lang="bg-BG" dirty="0"/>
              <a:t>Безкрайни цикли и оператори </a:t>
            </a:r>
            <a:r>
              <a:rPr lang="en-US" dirty="0">
                <a:latin typeface="Consolas" panose="020B0609020204030204" pitchFamily="49" charset="0"/>
              </a:rPr>
              <a:t>break</a:t>
            </a:r>
            <a:r>
              <a:rPr lang="bg-BG" dirty="0"/>
              <a:t> и </a:t>
            </a:r>
            <a:r>
              <a:rPr lang="en-US" dirty="0">
                <a:latin typeface="Consolas" panose="020B0609020204030204" pitchFamily="49" charset="0"/>
              </a:rPr>
              <a:t>continue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058389" y="1830612"/>
            <a:ext cx="2193746" cy="2193746"/>
            <a:chOff x="7740739" y="1887573"/>
            <a:chExt cx="2193746" cy="2193746"/>
          </a:xfrm>
        </p:grpSpPr>
        <p:pic>
          <p:nvPicPr>
            <p:cNvPr id="2058" name="Picture 10" descr="https://cdn3.iconfinder.com/data/icons/UltimateGnome/256x256/actions/go-jump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509691">
              <a:off x="7740739" y="1887573"/>
              <a:ext cx="2193746" cy="2193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 rot="937806">
              <a:off x="8184463" y="2237096"/>
              <a:ext cx="1170513" cy="381000"/>
            </a:xfrm>
            <a:prstGeom prst="rect">
              <a:avLst/>
            </a:prstGeom>
            <a:noFill/>
          </p:spPr>
          <p:txBody>
            <a:bodyPr wrap="none" rtlCol="0">
              <a:prstTxWarp prst="textChevron">
                <a:avLst/>
              </a:prstTxWarp>
              <a:spAutoFit/>
            </a:bodyPr>
            <a:lstStyle/>
            <a:p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anose="020B0609020204030204" pitchFamily="49" charset="0"/>
                </a:rPr>
                <a:t>break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 rot="2657645">
            <a:off x="4765364" y="3120717"/>
            <a:ext cx="2685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800" b="1" dirty="0">
                <a:solidFill>
                  <a:schemeClr val="accent6">
                    <a:lumMod val="50000"/>
                  </a:schemeClr>
                </a:solidFill>
              </a:rPr>
              <a:t>безкраен цикъл</a:t>
            </a:r>
            <a:endParaRPr lang="en-US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37" name="Picture 10" descr="https://cdn3.iconfinder.com/data/icons/UltimateGnome/256x256/actions/go-jum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9882" flipH="1">
            <a:off x="1535629" y="2077885"/>
            <a:ext cx="2441854" cy="2193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 rot="20486230">
            <a:off x="2190946" y="2313153"/>
            <a:ext cx="1203749" cy="466362"/>
          </a:xfrm>
          <a:prstGeom prst="rect">
            <a:avLst/>
          </a:prstGeom>
          <a:noFill/>
        </p:spPr>
        <p:txBody>
          <a:bodyPr wrap="none" rtlCol="0">
            <a:prstTxWarp prst="textChevron">
              <a:avLst/>
            </a:prstTxWarp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26583293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Безкраен цикъл имаме когато:</a:t>
            </a:r>
          </a:p>
          <a:p>
            <a:pPr lvl="1"/>
            <a:r>
              <a:rPr lang="bg-BG" dirty="0"/>
              <a:t>Нямаме условие, което да прекрати цикъла</a:t>
            </a:r>
          </a:p>
          <a:p>
            <a:pPr lvl="1"/>
            <a:r>
              <a:rPr lang="bg-BG" dirty="0"/>
              <a:t>Нямаме команда, която да прекрати цикъла</a:t>
            </a:r>
          </a:p>
          <a:p>
            <a:pPr lvl="1"/>
            <a:endParaRPr lang="en-US" sz="4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Безкраен цикъл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04941" y="3272271"/>
            <a:ext cx="7827871" cy="15142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while(true){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Console.WriteLine("Infinite loop");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4941" y="4972907"/>
            <a:ext cx="7827871" cy="15142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(;;){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Console.WriteLine("Infinite loop");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6212" y="1702753"/>
            <a:ext cx="1969179" cy="101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5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Условия за прекратяване на цикъл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878953" y="1456012"/>
            <a:ext cx="7730059" cy="19882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Console.WriteLine("Infinite loop");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78953" y="3962400"/>
            <a:ext cx="7730059" cy="19882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(;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;)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Console.WriteLine("Infinite loop");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046412" y="1130943"/>
            <a:ext cx="4369601" cy="850257"/>
          </a:xfrm>
          <a:prstGeom prst="wedgeRoundRectCallout">
            <a:avLst>
              <a:gd name="adj1" fmla="val -52645"/>
              <a:gd name="adj2" fmla="val -243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Условие за прекратяване </a:t>
            </a:r>
            <a:r>
              <a:rPr lang="bg-BG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на цикъл</a:t>
            </a:r>
          </a:p>
        </p:txBody>
      </p:sp>
    </p:spTree>
    <p:extLst>
      <p:ext uri="{BB962C8B-B14F-4D97-AF65-F5344CB8AC3E}">
        <p14:creationId xmlns:p14="http://schemas.microsoft.com/office/powerpoint/2010/main" val="169509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989012" y="2413211"/>
            <a:ext cx="7792810" cy="38841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8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Console.WriteLine("Infinite loop");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sz="2800" b="1" noProof="1">
                <a:solidFill>
                  <a:srgbClr val="F3CD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03212" y="1040224"/>
            <a:ext cx="11804822" cy="5570355"/>
          </a:xfrm>
        </p:spPr>
        <p:txBody>
          <a:bodyPr/>
          <a:lstStyle/>
          <a:p>
            <a:r>
              <a:rPr lang="bg-BG" dirty="0"/>
              <a:t>Оператор </a:t>
            </a:r>
            <a:r>
              <a:rPr lang="en-US" dirty="0">
                <a:solidFill>
                  <a:srgbClr val="F3CD60"/>
                </a:solidFill>
              </a:rPr>
              <a:t>break</a:t>
            </a:r>
            <a:r>
              <a:rPr lang="en-US" dirty="0"/>
              <a:t> – </a:t>
            </a:r>
            <a:r>
              <a:rPr lang="bg-BG" dirty="0"/>
              <a:t>прекъсване на цикъла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Команд</a:t>
            </a:r>
            <a:r>
              <a:rPr lang="en-US" dirty="0"/>
              <a:t>a</a:t>
            </a:r>
            <a:r>
              <a:rPr lang="bg-BG" dirty="0"/>
              <a:t> за прекратяване на цикъл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822" y="1075032"/>
            <a:ext cx="1969179" cy="1002677"/>
          </a:xfrm>
          <a:prstGeom prst="rect">
            <a:avLst/>
          </a:prstGeom>
        </p:spPr>
      </p:pic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3275012" y="3962400"/>
            <a:ext cx="5867400" cy="482844"/>
          </a:xfrm>
          <a:prstGeom prst="wedgeRoundRectCallout">
            <a:avLst>
              <a:gd name="adj1" fmla="val -56052"/>
              <a:gd name="adj2" fmla="val -133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Условие за прекратяване </a:t>
            </a:r>
            <a:r>
              <a:rPr lang="bg-BG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на цикъл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3122613" y="5334001"/>
            <a:ext cx="3200400" cy="838200"/>
          </a:xfrm>
          <a:prstGeom prst="wedgeRoundRectCallout">
            <a:avLst>
              <a:gd name="adj1" fmla="val -56295"/>
              <a:gd name="adj2" fmla="val -4531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Команда за 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излизане от цикъл</a:t>
            </a:r>
            <a:endParaRPr lang="bg-BG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4116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bg-BG" sz="3200" dirty="0"/>
              <a:t>Напишете програма, която:</a:t>
            </a:r>
          </a:p>
          <a:p>
            <a:pPr lvl="1">
              <a:lnSpc>
                <a:spcPct val="110000"/>
              </a:lnSpc>
            </a:pPr>
            <a:r>
              <a:rPr lang="bg-BG" sz="3000" dirty="0"/>
              <a:t>Прочита цяло число </a:t>
            </a:r>
            <a:r>
              <a:rPr lang="en-US" sz="3000" b="1" dirty="0">
                <a:solidFill>
                  <a:srgbClr val="F3CD60"/>
                </a:solidFill>
              </a:rPr>
              <a:t>n</a:t>
            </a:r>
          </a:p>
          <a:p>
            <a:pPr lvl="1">
              <a:lnSpc>
                <a:spcPct val="110000"/>
              </a:lnSpc>
            </a:pPr>
            <a:r>
              <a:rPr lang="bg-BG" sz="3000" dirty="0"/>
              <a:t>Проверява да ли </a:t>
            </a:r>
            <a:r>
              <a:rPr lang="en-US" sz="3000" b="1" dirty="0">
                <a:solidFill>
                  <a:srgbClr val="F3CD60"/>
                </a:solidFill>
              </a:rPr>
              <a:t>n</a:t>
            </a:r>
            <a:r>
              <a:rPr lang="en-US" sz="3000" dirty="0"/>
              <a:t> </a:t>
            </a:r>
            <a:r>
              <a:rPr lang="bg-BG" sz="3000" dirty="0"/>
              <a:t>е просто число</a:t>
            </a:r>
            <a:endParaRPr lang="bg-BG" sz="2400" dirty="0"/>
          </a:p>
          <a:p>
            <a:pPr>
              <a:lnSpc>
                <a:spcPct val="110000"/>
              </a:lnSpc>
            </a:pPr>
            <a:r>
              <a:rPr lang="bg-BG" sz="3200" dirty="0"/>
              <a:t>Насоки:</a:t>
            </a:r>
          </a:p>
          <a:p>
            <a:pPr lvl="1">
              <a:lnSpc>
                <a:spcPct val="110000"/>
              </a:lnSpc>
            </a:pPr>
            <a:r>
              <a:rPr lang="bg-BG" sz="3000" dirty="0"/>
              <a:t>Едно число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000" dirty="0"/>
              <a:t> </a:t>
            </a:r>
            <a:r>
              <a:rPr lang="bg-BG" sz="3000" dirty="0"/>
              <a:t>е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просто</a:t>
            </a:r>
            <a:r>
              <a:rPr lang="bg-BG" sz="3000" dirty="0"/>
              <a:t>, ако се дели единствено на </a:t>
            </a:r>
            <a:r>
              <a:rPr lang="bg-BG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bg-BG" sz="3000" dirty="0"/>
              <a:t> и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bg-BG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bg-BG" sz="3000" dirty="0"/>
              <a:t>и е по-голямо от 1</a:t>
            </a:r>
            <a:endParaRPr lang="en-US" sz="3000" dirty="0"/>
          </a:p>
          <a:p>
            <a:pPr lvl="1">
              <a:lnSpc>
                <a:spcPct val="110000"/>
              </a:lnSpc>
            </a:pPr>
            <a:r>
              <a:rPr lang="bg-BG" sz="3000" dirty="0"/>
              <a:t>Прости числа: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11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13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19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23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29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31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37</a:t>
            </a:r>
            <a:r>
              <a:rPr lang="bg-BG" sz="3000" dirty="0"/>
              <a:t>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41</a:t>
            </a:r>
            <a:r>
              <a:rPr lang="bg-BG" sz="3000" dirty="0"/>
              <a:t>,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 43</a:t>
            </a:r>
            <a:r>
              <a:rPr lang="bg-BG" sz="3000" dirty="0"/>
              <a:t>, …</a:t>
            </a:r>
          </a:p>
          <a:p>
            <a:pPr lvl="1">
              <a:lnSpc>
                <a:spcPct val="110000"/>
              </a:lnSpc>
            </a:pPr>
            <a:r>
              <a:rPr lang="bg-BG" sz="3000" dirty="0"/>
              <a:t>Непрости (композитни) числа: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bg-BG" sz="3000" dirty="0"/>
              <a:t> = 2 * 5,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21 </a:t>
            </a:r>
            <a:r>
              <a:rPr lang="bg-BG" sz="3000" dirty="0"/>
              <a:t>= 3 * 7, </a:t>
            </a:r>
            <a:r>
              <a:rPr lang="bg-BG" sz="3000" dirty="0">
                <a:solidFill>
                  <a:schemeClr val="tx2">
                    <a:lumMod val="75000"/>
                  </a:schemeClr>
                </a:solidFill>
              </a:rPr>
              <a:t>143</a:t>
            </a:r>
            <a:r>
              <a:rPr lang="bg-BG" sz="3000" dirty="0"/>
              <a:t> = 13 * 11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Прости числа</a:t>
            </a:r>
            <a:r>
              <a:rPr lang="en-US" dirty="0"/>
              <a:t> - </a:t>
            </a:r>
            <a:r>
              <a:rPr lang="bg-BG" dirty="0"/>
              <a:t>условие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538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Прости числа</a:t>
            </a:r>
            <a:r>
              <a:rPr lang="en-US" sz="3600"/>
              <a:t> </a:t>
            </a:r>
            <a:r>
              <a:rPr lang="bg-BG" sz="3900"/>
              <a:t>– </a:t>
            </a:r>
            <a:r>
              <a:rPr lang="bg-BG" sz="3900" dirty="0"/>
              <a:t>решение</a:t>
            </a:r>
            <a:endParaRPr lang="en-US" sz="3900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1234619"/>
            <a:ext cx="10366376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prime = true;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(var i = 2; i &lt;= Math.Sqrt(n); i++)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(n % i == 0) 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prime = false;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(prime) Console.WriteLine("Prime");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 Console.WriteLine("Not prime");</a:t>
            </a:r>
          </a:p>
        </p:txBody>
      </p:sp>
      <p:sp>
        <p:nvSpPr>
          <p:cNvPr id="7" name="Rectangle 6"/>
          <p:cNvSpPr/>
          <p:nvPr/>
        </p:nvSpPr>
        <p:spPr>
          <a:xfrm>
            <a:off x="760412" y="612329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</a:t>
            </a:r>
            <a:r>
              <a:rPr lang="bg-BG" dirty="0">
                <a:hlinkClick r:id="rId2"/>
              </a:rPr>
              <a:t>9</a:t>
            </a:r>
            <a:endParaRPr lang="en-US" dirty="0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3656012" y="4038601"/>
            <a:ext cx="4294496" cy="609600"/>
          </a:xfrm>
          <a:prstGeom prst="wedgeRoundRectCallout">
            <a:avLst>
              <a:gd name="adj1" fmla="val -55254"/>
              <a:gd name="adj2" fmla="val -2773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break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излиза от цикъла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cxnSp>
        <p:nvCxnSpPr>
          <p:cNvPr id="10" name="Elbow Connector 9"/>
          <p:cNvCxnSpPr/>
          <p:nvPr/>
        </p:nvCxnSpPr>
        <p:spPr>
          <a:xfrm rot="10800000" flipV="1">
            <a:off x="967404" y="4106840"/>
            <a:ext cx="1066800" cy="1025856"/>
          </a:xfrm>
          <a:prstGeom prst="bentConnector3">
            <a:avLst>
              <a:gd name="adj1" fmla="val 14339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07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Напишете програма, която:</a:t>
            </a:r>
          </a:p>
          <a:p>
            <a:pPr lvl="1"/>
            <a:r>
              <a:rPr lang="bg-BG" sz="3000" dirty="0"/>
              <a:t>Прочита число </a:t>
            </a:r>
            <a:r>
              <a:rPr lang="en-US" sz="3000" b="1" dirty="0">
                <a:solidFill>
                  <a:srgbClr val="F3CD60"/>
                </a:solidFill>
              </a:rPr>
              <a:t>n</a:t>
            </a:r>
          </a:p>
          <a:p>
            <a:pPr lvl="1"/>
            <a:r>
              <a:rPr lang="bg-BG" sz="3000" dirty="0"/>
              <a:t>Проверява дали </a:t>
            </a:r>
            <a:r>
              <a:rPr lang="en-US" sz="3000" b="1" dirty="0">
                <a:solidFill>
                  <a:srgbClr val="F3CD60"/>
                </a:solidFill>
              </a:rPr>
              <a:t>n</a:t>
            </a:r>
            <a:r>
              <a:rPr lang="bg-BG" sz="3000" dirty="0"/>
              <a:t> е четно</a:t>
            </a:r>
            <a:endParaRPr lang="en-US" sz="3000" dirty="0"/>
          </a:p>
          <a:p>
            <a:pPr lvl="1"/>
            <a:r>
              <a:rPr lang="bg-BG" sz="3000" dirty="0"/>
              <a:t>При невалидно число се връща към повторно въвеждане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Четно число - условие</a:t>
            </a:r>
            <a:endParaRPr lang="en-US" dirty="0"/>
          </a:p>
        </p:txBody>
      </p:sp>
      <p:grpSp>
        <p:nvGrpSpPr>
          <p:cNvPr id="9" name="Group 7"/>
          <p:cNvGrpSpPr/>
          <p:nvPr/>
        </p:nvGrpSpPr>
        <p:grpSpPr>
          <a:xfrm>
            <a:off x="8173412" y="4267200"/>
            <a:ext cx="3186000" cy="1780061"/>
            <a:chOff x="9094190" y="2597400"/>
            <a:chExt cx="2216908" cy="1288800"/>
          </a:xfrm>
        </p:grpSpPr>
        <p:pic>
          <p:nvPicPr>
            <p:cNvPr id="10" name="Picture 2" descr="http://www.infiniteimpactmsu.com/s/811/images/editor/infinite_impact/infinite-impact-icon-01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4190" y="2970223"/>
              <a:ext cx="1698540" cy="9159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5891" y="2597400"/>
              <a:ext cx="1165207" cy="9578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62646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Четно число – решение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2412" y="1404437"/>
            <a:ext cx="9296400" cy="38533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(true)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Console.Write("Enter even number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(n % 2 ==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even number </a:t>
            </a:r>
            <a:r>
              <a:rPr lang="bg-BG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-&gt; 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exit from the loop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Console.WriteLine("The number is not even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.");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Console.WriteLine("Even number entered</a:t>
            </a:r>
            <a:r>
              <a:rPr lang="bg-BG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{0}",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n);</a:t>
            </a:r>
          </a:p>
        </p:txBody>
      </p:sp>
    </p:spTree>
    <p:extLst>
      <p:ext uri="{BB962C8B-B14F-4D97-AF65-F5344CB8AC3E}">
        <p14:creationId xmlns:p14="http://schemas.microsoft.com/office/powerpoint/2010/main" val="515397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4" y="5427800"/>
            <a:ext cx="10363198" cy="820600"/>
          </a:xfrm>
        </p:spPr>
        <p:txBody>
          <a:bodyPr/>
          <a:lstStyle/>
          <a:p>
            <a:r>
              <a:rPr lang="bg-BG" dirty="0"/>
              <a:t>Задачи с цикли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3884612" y="1236800"/>
            <a:ext cx="5333998" cy="3730898"/>
            <a:chOff x="8552596" y="1826084"/>
            <a:chExt cx="3015255" cy="2508048"/>
          </a:xfrm>
          <a:scene3d>
            <a:camera prst="perspectiveHeroicExtremeRightFacing"/>
            <a:lightRig rig="threePt" dir="t"/>
          </a:scene3d>
        </p:grpSpPr>
        <p:pic>
          <p:nvPicPr>
            <p:cNvPr id="1026" name="Picture 2" descr="http://icons.iconarchive.com/icons/tooschee/misc/512/Sync-icon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2596" y="1826084"/>
              <a:ext cx="3015255" cy="2508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/>
            <p:cNvSpPr txBox="1"/>
            <p:nvPr/>
          </p:nvSpPr>
          <p:spPr>
            <a:xfrm>
              <a:off x="9535824" y="2780711"/>
              <a:ext cx="960817" cy="5359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bg-BG" sz="4800" b="1" dirty="0"/>
                <a:t>цикли</a:t>
              </a:r>
              <a:endParaRPr lang="en-US" sz="4800" b="1" dirty="0"/>
            </a:p>
          </p:txBody>
        </p:sp>
      </p:grpSp>
      <p:pic>
        <p:nvPicPr>
          <p:cNvPr id="2052" name="Picture 4" descr="http://migrare.com/wp-content/uploads/2014/11/operations-icon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2273335"/>
            <a:ext cx="3124200" cy="2092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8837612" y="1693951"/>
            <a:ext cx="2359356" cy="2816596"/>
            <a:chOff x="8837612" y="1693951"/>
            <a:chExt cx="2359356" cy="281659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7612" y="1693951"/>
              <a:ext cx="2359356" cy="2816596"/>
            </a:xfrm>
            <a:prstGeom prst="rect">
              <a:avLst/>
            </a:prstGeom>
          </p:spPr>
        </p:pic>
        <p:pic>
          <p:nvPicPr>
            <p:cNvPr id="2054" name="Picture 6" descr="http://www.trisotech.com/wp-content/uploads/icon-process-260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35522" y="2119952"/>
              <a:ext cx="1334848" cy="1026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662252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450" y="1127933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bg-BG" dirty="0"/>
              <a:t>Напишете програма, която:</a:t>
            </a:r>
          </a:p>
          <a:p>
            <a:pPr lvl="1">
              <a:lnSpc>
                <a:spcPct val="100000"/>
              </a:lnSpc>
            </a:pPr>
            <a:r>
              <a:rPr lang="bg-BG" dirty="0"/>
              <a:t>Прочита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</a:p>
          <a:p>
            <a:pPr lvl="1">
              <a:lnSpc>
                <a:spcPct val="100000"/>
              </a:lnSpc>
            </a:pPr>
            <a:r>
              <a:rPr lang="bg-BG" dirty="0"/>
              <a:t>Пресмята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  <a:r>
              <a:rPr lang="bg-BG" b="1" dirty="0">
                <a:solidFill>
                  <a:srgbClr val="F3CD60"/>
                </a:solidFill>
              </a:rPr>
              <a:t>-тото </a:t>
            </a:r>
            <a:r>
              <a:rPr lang="bg-BG" dirty="0"/>
              <a:t>число на Фибоначи</a:t>
            </a:r>
          </a:p>
          <a:p>
            <a:pPr>
              <a:lnSpc>
                <a:spcPct val="100000"/>
              </a:lnSpc>
            </a:pPr>
            <a:r>
              <a:rPr lang="bg-BG" dirty="0"/>
              <a:t>Числата на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Фибоначи</a:t>
            </a:r>
            <a:r>
              <a:rPr lang="bg-BG" dirty="0"/>
              <a:t> са следните: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13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34</a:t>
            </a:r>
            <a:r>
              <a:rPr lang="en-US" dirty="0"/>
              <a:t>, …</a:t>
            </a:r>
          </a:p>
          <a:p>
            <a:pPr lvl="1">
              <a:lnSpc>
                <a:spcPct val="100000"/>
              </a:lnSpc>
            </a:pPr>
            <a:r>
              <a:rPr lang="en-US" noProof="1"/>
              <a:t>F</a:t>
            </a:r>
            <a:r>
              <a:rPr lang="en-US" sz="3600" baseline="-25000" noProof="1"/>
              <a:t>0</a:t>
            </a:r>
            <a:r>
              <a:rPr lang="en-US" noProof="1"/>
              <a:t> = 1</a:t>
            </a:r>
          </a:p>
          <a:p>
            <a:pPr lvl="1">
              <a:lnSpc>
                <a:spcPct val="100000"/>
              </a:lnSpc>
            </a:pPr>
            <a:r>
              <a:rPr lang="en-US" noProof="1"/>
              <a:t>F</a:t>
            </a:r>
            <a:r>
              <a:rPr lang="en-US" sz="3600" baseline="-25000" noProof="1"/>
              <a:t>1</a:t>
            </a:r>
            <a:r>
              <a:rPr lang="en-US" noProof="1"/>
              <a:t> = 1</a:t>
            </a:r>
          </a:p>
          <a:p>
            <a:pPr lvl="1">
              <a:lnSpc>
                <a:spcPct val="100000"/>
              </a:lnSpc>
            </a:pPr>
            <a:r>
              <a:rPr lang="en-US" noProof="1"/>
              <a:t>F</a:t>
            </a:r>
            <a:r>
              <a:rPr lang="en-US" sz="3600" baseline="-25000" noProof="1"/>
              <a:t>n</a:t>
            </a:r>
            <a:r>
              <a:rPr lang="en-US" noProof="1"/>
              <a:t> = F</a:t>
            </a:r>
            <a:r>
              <a:rPr lang="en-US" sz="3600" baseline="-25000" noProof="1"/>
              <a:t>n-1</a:t>
            </a:r>
            <a:r>
              <a:rPr lang="en-US" noProof="1"/>
              <a:t> + F</a:t>
            </a:r>
            <a:r>
              <a:rPr lang="en-US" sz="3600" baseline="-25000" noProof="1"/>
              <a:t>n-2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 на Фибоначи - условие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76634" y="3883293"/>
            <a:ext cx="6553200" cy="1280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747" lvl="0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3200" dirty="0">
                <a:solidFill>
                  <a:prstClr val="white"/>
                </a:solidFill>
              </a:rPr>
              <a:t>Примерен вход и изход: </a:t>
            </a:r>
          </a:p>
          <a:p>
            <a:pPr marL="914240" lvl="1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prstClr val="white"/>
                </a:solidFill>
              </a:rPr>
              <a:t>F(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15</a:t>
            </a:r>
            <a:r>
              <a:rPr lang="en-US" sz="3200" dirty="0">
                <a:solidFill>
                  <a:prstClr val="white"/>
                </a:solidFill>
              </a:rPr>
              <a:t>) =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987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384568" y="5562600"/>
            <a:ext cx="2614844" cy="683264"/>
            <a:chOff x="5637212" y="5635443"/>
            <a:chExt cx="2614844" cy="683264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5637212" y="5635443"/>
              <a:ext cx="6858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15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Стрелка надясно 10"/>
            <p:cNvSpPr/>
            <p:nvPr/>
          </p:nvSpPr>
          <p:spPr>
            <a:xfrm>
              <a:off x="6558651" y="5803580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7320651" y="5645383"/>
              <a:ext cx="931405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987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96666" y="5587852"/>
            <a:ext cx="2603146" cy="672108"/>
            <a:chOff x="5648910" y="5614348"/>
            <a:chExt cx="2603146" cy="672108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5648910" y="5614348"/>
              <a:ext cx="6858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" name="Стрелка надясно 10"/>
            <p:cNvSpPr/>
            <p:nvPr/>
          </p:nvSpPr>
          <p:spPr>
            <a:xfrm>
              <a:off x="6558651" y="5803580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Rectangle 5"/>
            <p:cNvSpPr>
              <a:spLocks noChangeArrowheads="1"/>
            </p:cNvSpPr>
            <p:nvPr/>
          </p:nvSpPr>
          <p:spPr bwMode="auto">
            <a:xfrm>
              <a:off x="7320651" y="5645383"/>
              <a:ext cx="931405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3295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780637"/>
            <a:ext cx="10363200" cy="820600"/>
          </a:xfrm>
        </p:spPr>
        <p:txBody>
          <a:bodyPr/>
          <a:lstStyle/>
          <a:p>
            <a:r>
              <a:rPr lang="bg-BG"/>
              <a:t>Цикли </a:t>
            </a:r>
            <a:r>
              <a:rPr lang="bg-BG" dirty="0"/>
              <a:t>със стъпка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651472"/>
            <a:ext cx="10363200" cy="719034"/>
          </a:xfrm>
        </p:spPr>
        <p:txBody>
          <a:bodyPr/>
          <a:lstStyle/>
          <a:p>
            <a:r>
              <a:rPr lang="bg-BG" dirty="0"/>
              <a:t>Работа с по-сложни </a:t>
            </a:r>
            <a:r>
              <a:rPr lang="en-US" b="1" dirty="0">
                <a:latin typeface="Consolas" panose="020B0609020204030204" pitchFamily="49" charset="0"/>
              </a:rPr>
              <a:t>for</a:t>
            </a:r>
            <a:r>
              <a:rPr lang="en-US" dirty="0"/>
              <a:t>-</a:t>
            </a:r>
            <a:r>
              <a:rPr lang="bg-BG" dirty="0"/>
              <a:t>цикли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65212" y="990600"/>
            <a:ext cx="3921940" cy="3389149"/>
            <a:chOff x="7558418" y="2819400"/>
            <a:chExt cx="3921940" cy="33891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8418" y="3391125"/>
              <a:ext cx="3737958" cy="281742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80612" y="2819400"/>
              <a:ext cx="1499746" cy="146316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3812" y="1638642"/>
            <a:ext cx="2688569" cy="26885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6911" y="1504518"/>
            <a:ext cx="3859102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965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 на Фибоначи</a:t>
            </a:r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84211" y="1151121"/>
            <a:ext cx="10896601" cy="40134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f0 =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f1 =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(var i = 0; i &lt; n-1; i++)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var fNext =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f0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f1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f0 = f1;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f1 = fNext;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Console.WriteLine(f1);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0412" y="61722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</a:t>
            </a:r>
            <a:r>
              <a:rPr lang="bg-BG" dirty="0">
                <a:hlinkClick r:id="rId2"/>
              </a:rPr>
              <a:t>1</a:t>
            </a:r>
            <a:r>
              <a:rPr lang="en-US" dirty="0">
                <a:hlinkClick r:id="rId2"/>
              </a:rPr>
              <a:t>1</a:t>
            </a:r>
            <a:endParaRPr lang="en-US" dirty="0"/>
          </a:p>
        </p:txBody>
      </p:sp>
      <p:pic>
        <p:nvPicPr>
          <p:cNvPr id="9218" name="Picture 2" descr="https://encrypted-tbn2.gstatic.com/images?q=tbn:ANd9GcSpmKhMIjTyWTCKux2Zb70JWS-gvL6dYvJP1g1lPVZSD0oG4us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2514600"/>
            <a:ext cx="1654374" cy="189071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990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Да се отпечатат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числата 1…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в пирамида </a:t>
            </a:r>
            <a:r>
              <a:rPr lang="bg-BG" dirty="0"/>
              <a:t>като в примерите: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Пирамида от числа – условие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87710" y="3301019"/>
            <a:ext cx="1447798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87710" y="2031620"/>
            <a:ext cx="1447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7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1359208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27100" y="3301019"/>
            <a:ext cx="2020800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11 12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527100" y="2031620"/>
            <a:ext cx="20208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6385099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872404" y="3301019"/>
            <a:ext cx="2017799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872405" y="2031620"/>
            <a:ext cx="2017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3728902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8211117" y="3301019"/>
            <a:ext cx="3146783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11 12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13 14 15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211118" y="2031620"/>
            <a:ext cx="3146782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Down Arrow 18"/>
          <p:cNvSpPr/>
          <p:nvPr/>
        </p:nvSpPr>
        <p:spPr>
          <a:xfrm>
            <a:off x="9622317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/>
          <p:nvPr/>
        </p:nvSpPr>
        <p:spPr>
          <a:xfrm>
            <a:off x="760412" y="6119146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</a:t>
            </a:r>
            <a:r>
              <a:rPr lang="bg-BG" dirty="0">
                <a:hlinkClick r:id="rId2"/>
              </a:rPr>
              <a:t>12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9616" y="3417557"/>
            <a:ext cx="1042506" cy="104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732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Пирамида от числа – решение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60412" y="1187065"/>
            <a:ext cx="10591800" cy="52137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row = 1; row &lt;= n; row++)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col = 1; col &lt;= row; col++)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 (col &gt; 1) Console.Write("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Console.Write(num);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num++;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 (num &gt; n)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(num &gt; n)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8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4" descr="http://findicons.com/files/icons/2625/google_plus_interface_icons/128/pyrami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012" y="1549728"/>
            <a:ext cx="1789200" cy="178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165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Да се отпечатат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числата 1…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в таблица </a:t>
            </a:r>
            <a:r>
              <a:rPr lang="bg-BG" dirty="0"/>
              <a:t>като в примерите: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Таблица с числа – условие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226110" y="3301019"/>
            <a:ext cx="1447798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226110" y="2031620"/>
            <a:ext cx="1447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</p:txBody>
      </p:sp>
      <p:sp>
        <p:nvSpPr>
          <p:cNvPr id="7" name="Down Arrow 6"/>
          <p:cNvSpPr/>
          <p:nvPr/>
        </p:nvSpPr>
        <p:spPr>
          <a:xfrm>
            <a:off x="3797608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965500" y="3301019"/>
            <a:ext cx="2243712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endParaRPr lang="bg-BG" sz="2800" b="1" noProof="1">
              <a:solidFill>
                <a:schemeClr val="tx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965500" y="2031620"/>
            <a:ext cx="2243712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8823499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310805" y="3301019"/>
            <a:ext cx="1850408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5310805" y="2031620"/>
            <a:ext cx="1850407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</p:txBody>
      </p:sp>
      <p:sp>
        <p:nvSpPr>
          <p:cNvPr id="16" name="Down Arrow 15"/>
          <p:cNvSpPr/>
          <p:nvPr/>
        </p:nvSpPr>
        <p:spPr>
          <a:xfrm>
            <a:off x="6083607" y="2806778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prstClr val="white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60412" y="6144904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prstClr val="white"/>
                </a:solidFill>
              </a:rPr>
              <a:t>Тестване на решението:</a:t>
            </a:r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>
                <a:solidFill>
                  <a:prstClr val="white"/>
                </a:solidFill>
                <a:hlinkClick r:id="rId2"/>
              </a:rPr>
              <a:t>https://judge.softuni.bg/Contests/Practice/Index/156#</a:t>
            </a:r>
            <a:r>
              <a:rPr lang="bg-BG" dirty="0">
                <a:solidFill>
                  <a:prstClr val="white"/>
                </a:solidFill>
                <a:hlinkClick r:id="rId2"/>
              </a:rPr>
              <a:t>13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9" name="Rectangle 38"/>
          <p:cNvSpPr>
            <a:spLocks noChangeArrowheads="1"/>
          </p:cNvSpPr>
          <p:nvPr/>
        </p:nvSpPr>
        <p:spPr bwMode="auto">
          <a:xfrm>
            <a:off x="1141412" y="3301019"/>
            <a:ext cx="1447801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</a:t>
            </a:r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1141412" y="2031620"/>
            <a:ext cx="1447801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41" name="Down Arrow 40"/>
          <p:cNvSpPr/>
          <p:nvPr/>
        </p:nvSpPr>
        <p:spPr>
          <a:xfrm>
            <a:off x="1712911" y="2801095"/>
            <a:ext cx="304801" cy="416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prstClr val="white"/>
              </a:solidFill>
            </a:endParaRPr>
          </a:p>
        </p:txBody>
      </p:sp>
      <p:pic>
        <p:nvPicPr>
          <p:cNvPr id="11266" name="Picture 2" descr="https://revelsystems.com/wp-content/uploads/2013/07/pos-feat-matrix-inventory-300x3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533" y="4615292"/>
            <a:ext cx="1607350" cy="160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169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Таблица с числа – решение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60412" y="1187065"/>
            <a:ext cx="105918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row = 0; row &lt; n; row++)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col = 0; col &lt; n; col++)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var num = row + col + 1;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if (num &gt; n) num = 2 * n - num;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Console.Write(num + "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760412" y="6144904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prstClr val="white"/>
                </a:solidFill>
              </a:rPr>
              <a:t>Тестване на решението:</a:t>
            </a:r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>
                <a:solidFill>
                  <a:prstClr val="white"/>
                </a:solidFill>
                <a:hlinkClick r:id="rId2"/>
              </a:rPr>
              <a:t>https://judge.softuni.bg/Contests/Practice/Index/156#</a:t>
            </a:r>
            <a:r>
              <a:rPr lang="bg-BG" dirty="0">
                <a:solidFill>
                  <a:prstClr val="white"/>
                </a:solidFill>
                <a:hlinkClick r:id="rId2"/>
              </a:rPr>
              <a:t>13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943221" y="3210866"/>
            <a:ext cx="2167512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</a:p>
          <a:p>
            <a:pPr algn="ctr"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 algn="ctr"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  <a:p>
            <a:pPr algn="ctr"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endParaRPr lang="bg-BG" sz="2800" b="1" noProof="1">
              <a:solidFill>
                <a:schemeClr val="tx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algn="ctr" eaLnBrk="0" hangingPunct="0">
              <a:lnSpc>
                <a:spcPct val="11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b="1" noProof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34741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bg-BG" dirty="0"/>
              <a:t>Работа на живо в клас (</a:t>
            </a:r>
            <a:r>
              <a:rPr lang="bg-BG" noProof="1"/>
              <a:t>лаб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12813" y="4887533"/>
            <a:ext cx="10363200" cy="820600"/>
          </a:xfrm>
          <a:prstGeom prst="rect">
            <a:avLst/>
          </a:prstGeom>
        </p:spPr>
        <p:txBody>
          <a:bodyPr vert="horz" wrap="square" lIns="36000" tIns="36000" rIns="36000" bIns="36000" rtlCol="0" anchor="b" anchorCtr="0">
            <a:spAutoFit/>
          </a:bodyPr>
          <a:lstStyle>
            <a:lvl1pPr algn="ctr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none" baseline="0">
                <a:solidFill>
                  <a:srgbClr val="F3BE6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dirty="0"/>
              <a:t>По-сложни задачи с цикли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884612" y="868896"/>
            <a:ext cx="5333998" cy="3730898"/>
            <a:chOff x="8552596" y="1826084"/>
            <a:chExt cx="3015255" cy="2508048"/>
          </a:xfrm>
          <a:scene3d>
            <a:camera prst="perspectiveHeroicExtremeRightFacing"/>
            <a:lightRig rig="threePt" dir="t"/>
          </a:scene3d>
        </p:grpSpPr>
        <p:pic>
          <p:nvPicPr>
            <p:cNvPr id="17" name="Picture 2" descr="http://icons.iconarchive.com/icons/tooschee/misc/512/Sync-icon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2596" y="1826084"/>
              <a:ext cx="3015255" cy="2508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9535824" y="2780711"/>
              <a:ext cx="960817" cy="5359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bg-BG" sz="4800" b="1" dirty="0"/>
                <a:t>цикли</a:t>
              </a:r>
              <a:endParaRPr lang="en-US" sz="4800" b="1" dirty="0"/>
            </a:p>
          </p:txBody>
        </p:sp>
      </p:grpSp>
      <p:pic>
        <p:nvPicPr>
          <p:cNvPr id="19" name="Picture 4" descr="http://migrare.com/wp-content/uploads/2014/11/operations-icon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1905431"/>
            <a:ext cx="3124200" cy="2092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/>
          <p:cNvGrpSpPr/>
          <p:nvPr/>
        </p:nvGrpSpPr>
        <p:grpSpPr>
          <a:xfrm>
            <a:off x="8837612" y="1326047"/>
            <a:ext cx="2359356" cy="2816596"/>
            <a:chOff x="8837612" y="1693951"/>
            <a:chExt cx="2359356" cy="2816596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7612" y="1693951"/>
              <a:ext cx="2359356" cy="2816596"/>
            </a:xfrm>
            <a:prstGeom prst="rect">
              <a:avLst/>
            </a:prstGeom>
          </p:spPr>
        </p:pic>
        <p:pic>
          <p:nvPicPr>
            <p:cNvPr id="22" name="Picture 6" descr="http://www.trisotech.com/wp-content/uploads/icon-process-260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35522" y="2119952"/>
              <a:ext cx="1334848" cy="1026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309380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игра с </a:t>
            </a:r>
            <a:r>
              <a:rPr lang="en-US" dirty="0"/>
              <a:t>ASP.NET MVC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Обстреляй плодовете!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547820"/>
            <a:ext cx="5345846" cy="40041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972" y="547820"/>
            <a:ext cx="2648040" cy="4004196"/>
          </a:xfrm>
          <a:prstGeom prst="rect">
            <a:avLst/>
          </a:prstGeom>
        </p:spPr>
      </p:pic>
      <p:sp>
        <p:nvSpPr>
          <p:cNvPr id="7" name="Bent-Up Arrow 6"/>
          <p:cNvSpPr/>
          <p:nvPr/>
        </p:nvSpPr>
        <p:spPr>
          <a:xfrm flipV="1">
            <a:off x="3794459" y="1663519"/>
            <a:ext cx="914400" cy="851079"/>
          </a:xfrm>
          <a:prstGeom prst="bentUpArrow">
            <a:avLst>
              <a:gd name="adj1" fmla="val 14035"/>
              <a:gd name="adj2" fmla="val 2121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573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игра "Обстреляй плодовете!"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068" y="1279729"/>
            <a:ext cx="7748688" cy="4968671"/>
          </a:xfrm>
          <a:prstGeom prst="roundRect">
            <a:avLst>
              <a:gd name="adj" fmla="val 1010"/>
            </a:avLst>
          </a:prstGeom>
        </p:spPr>
      </p:pic>
      <p:sp>
        <p:nvSpPr>
          <p:cNvPr id="13" name="Bent-Up Arrow 12"/>
          <p:cNvSpPr/>
          <p:nvPr/>
        </p:nvSpPr>
        <p:spPr>
          <a:xfrm flipV="1">
            <a:off x="4951412" y="1856096"/>
            <a:ext cx="1463036" cy="1344304"/>
          </a:xfrm>
          <a:prstGeom prst="bentUpArrow">
            <a:avLst>
              <a:gd name="adj1" fmla="val 14035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057587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Създаваме уеб приложение във </a:t>
            </a:r>
            <a:r>
              <a:rPr lang="en-US" dirty="0"/>
              <a:t>VS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1" y="1170296"/>
            <a:ext cx="8534402" cy="520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725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Тип на уеб проекта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bg-BG" dirty="0"/>
              <a:t> </a:t>
            </a:r>
            <a:r>
              <a:rPr lang="en-US" dirty="0"/>
              <a:t>MVC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2" y="1135728"/>
            <a:ext cx="6858000" cy="534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54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Напишете програма, която</a:t>
            </a:r>
            <a:r>
              <a:rPr lang="en-US" dirty="0"/>
              <a:t>:</a:t>
            </a:r>
          </a:p>
          <a:p>
            <a:pPr lvl="1"/>
            <a:r>
              <a:rPr lang="bg-BG" dirty="0"/>
              <a:t>Прочита цяло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  <a:endParaRPr lang="bg-BG" dirty="0"/>
          </a:p>
          <a:p>
            <a:pPr lvl="1"/>
            <a:r>
              <a:rPr lang="bg-BG" dirty="0"/>
              <a:t>Отпечатва числата от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bg-BG" dirty="0"/>
              <a:t> до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</a:t>
            </a:r>
            <a:r>
              <a:rPr lang="bg-BG" dirty="0"/>
              <a:t>със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стъпка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3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dirty="0"/>
              <a:t>Примерен вход и изход: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Числата от </a:t>
            </a:r>
            <a:r>
              <a:rPr lang="en-US" dirty="0"/>
              <a:t>1 </a:t>
            </a:r>
            <a:r>
              <a:rPr lang="bg-BG" dirty="0"/>
              <a:t>до</a:t>
            </a:r>
            <a:r>
              <a:rPr lang="en-US" dirty="0"/>
              <a:t> N </a:t>
            </a:r>
            <a:r>
              <a:rPr lang="bg-BG" dirty="0"/>
              <a:t>през 3 - условие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60412" y="4191000"/>
            <a:ext cx="4038600" cy="619337"/>
            <a:chOff x="760412" y="4191000"/>
            <a:chExt cx="4038600" cy="619337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760412" y="4191000"/>
              <a:ext cx="685800" cy="609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</a:t>
              </a:r>
              <a:endPara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Стрелка надясно 10"/>
            <p:cNvSpPr/>
            <p:nvPr/>
          </p:nvSpPr>
          <p:spPr>
            <a:xfrm>
              <a:off x="1674812" y="4359136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2436812" y="4200939"/>
              <a:ext cx="2362200" cy="609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1, 4, 7, 10</a:t>
              </a:r>
              <a:endPara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60413" y="5251122"/>
            <a:ext cx="4881560" cy="619337"/>
            <a:chOff x="760413" y="4191000"/>
            <a:chExt cx="4898569" cy="619337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760413" y="4191000"/>
              <a:ext cx="688190" cy="609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5" name="Стрелка надясно 10"/>
            <p:cNvSpPr/>
            <p:nvPr/>
          </p:nvSpPr>
          <p:spPr>
            <a:xfrm>
              <a:off x="1677998" y="4359136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5"/>
            <p:cNvSpPr>
              <a:spLocks noChangeArrowheads="1"/>
            </p:cNvSpPr>
            <p:nvPr/>
          </p:nvSpPr>
          <p:spPr bwMode="auto">
            <a:xfrm>
              <a:off x="2439997" y="4200939"/>
              <a:ext cx="3218985" cy="609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1, 4, 7, 10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, 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0019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контролите за играта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612" y="1116647"/>
            <a:ext cx="8991600" cy="534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977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700" dirty="0"/>
              <a:t>Подготовка на плодовете в </a:t>
            </a:r>
            <a:r>
              <a:rPr lang="en-US" sz="3700" noProof="1"/>
              <a:t>HomeController.cs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812" y="1140021"/>
            <a:ext cx="8077200" cy="531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76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Генериране на случайни плодове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1" y="1158448"/>
            <a:ext cx="9601202" cy="526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667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картинките в проекта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262" y="1066800"/>
            <a:ext cx="773430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02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dirty="0"/>
              <a:t>Чертане на плодовете в </a:t>
            </a:r>
            <a:r>
              <a:rPr lang="en-US" noProof="1"/>
              <a:t>Index.cshtml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217075"/>
            <a:ext cx="10515600" cy="52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5822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Нагласяме текстовете в </a:t>
            </a:r>
            <a:r>
              <a:rPr lang="en-US" noProof="1"/>
              <a:t>_Layout.cshtml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453" y="1089136"/>
            <a:ext cx="9911918" cy="533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494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Стартираме с </a:t>
            </a:r>
            <a:r>
              <a:rPr lang="en-US" dirty="0"/>
              <a:t>[Ctrl+F5]</a:t>
            </a:r>
            <a:r>
              <a:rPr lang="bg-BG" dirty="0"/>
              <a:t> и тестваме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1" y="1066800"/>
            <a:ext cx="6858002" cy="537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021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Добавяме действията "</a:t>
            </a:r>
            <a:r>
              <a:rPr lang="en-US" dirty="0"/>
              <a:t>Reset</a:t>
            </a:r>
            <a:r>
              <a:rPr lang="bg-BG" dirty="0"/>
              <a:t>"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dirty="0"/>
              <a:t>"Fire"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004" y="1143000"/>
            <a:ext cx="7772400" cy="52545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48" y="2590800"/>
            <a:ext cx="4210050" cy="21145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ight Arrow 7"/>
          <p:cNvSpPr/>
          <p:nvPr/>
        </p:nvSpPr>
        <p:spPr>
          <a:xfrm rot="818729">
            <a:off x="3848553" y="3621202"/>
            <a:ext cx="1390938" cy="2857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Right Arrow 8"/>
          <p:cNvSpPr/>
          <p:nvPr/>
        </p:nvSpPr>
        <p:spPr>
          <a:xfrm rot="2900258">
            <a:off x="4221914" y="4391751"/>
            <a:ext cx="1229880" cy="306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Bent Arrow 11"/>
          <p:cNvSpPr/>
          <p:nvPr/>
        </p:nvSpPr>
        <p:spPr>
          <a:xfrm>
            <a:off x="1457518" y="2133600"/>
            <a:ext cx="3768983" cy="2129681"/>
          </a:xfrm>
          <a:prstGeom prst="bentArrow">
            <a:avLst>
              <a:gd name="adj1" fmla="val 7820"/>
              <a:gd name="adj2" fmla="val 11029"/>
              <a:gd name="adj3" fmla="val 15231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7735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Имплементираме "стрелянето"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12" y="1143000"/>
            <a:ext cx="9296400" cy="531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3924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Имплементираме "Край на играта"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812" y="1061344"/>
            <a:ext cx="8839200" cy="54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912812" y="1463714"/>
            <a:ext cx="8001000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i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+=3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Console.WriteLine(i);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37212" y="2022037"/>
            <a:ext cx="1033816" cy="492563"/>
          </a:xfrm>
          <a:prstGeom prst="rect">
            <a:avLst/>
          </a:prstGeom>
          <a:noFill/>
          <a:ln w="50800">
            <a:solidFill>
              <a:srgbClr val="F3C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3C42D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Числата от </a:t>
            </a:r>
            <a:r>
              <a:rPr lang="en-US" dirty="0"/>
              <a:t>1 </a:t>
            </a:r>
            <a:r>
              <a:rPr lang="bg-BG" dirty="0"/>
              <a:t>до</a:t>
            </a:r>
            <a:r>
              <a:rPr lang="en-US" dirty="0"/>
              <a:t> N </a:t>
            </a:r>
            <a:r>
              <a:rPr lang="bg-BG" dirty="0"/>
              <a:t>през 3</a:t>
            </a:r>
            <a:r>
              <a:rPr lang="en-US" dirty="0"/>
              <a:t> – </a:t>
            </a:r>
            <a:r>
              <a:rPr lang="bg-BG" dirty="0"/>
              <a:t>решение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7360887" y="2800252"/>
            <a:ext cx="2073388" cy="1127817"/>
          </a:xfrm>
          <a:prstGeom prst="wedgeRoundRectCallout">
            <a:avLst>
              <a:gd name="adj1" fmla="val -72738"/>
              <a:gd name="adj2" fmla="val -5965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Задаване на стъпка</a:t>
            </a:r>
          </a:p>
        </p:txBody>
      </p:sp>
      <p:sp>
        <p:nvSpPr>
          <p:cNvPr id="8" name="Rectangle 7"/>
          <p:cNvSpPr/>
          <p:nvPr/>
        </p:nvSpPr>
        <p:spPr>
          <a:xfrm>
            <a:off x="760412" y="60198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4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Имплементираме "Край на играта"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385" y="1066800"/>
            <a:ext cx="8914054" cy="536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426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Стартираме с </a:t>
            </a:r>
            <a:r>
              <a:rPr lang="en-US" dirty="0"/>
              <a:t>[Ctrl+F5]</a:t>
            </a:r>
            <a:r>
              <a:rPr lang="bg-BG" dirty="0"/>
              <a:t> и тестваме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67" y="1187016"/>
            <a:ext cx="6960720" cy="52137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652" y="1187016"/>
            <a:ext cx="3447960" cy="5213784"/>
          </a:xfrm>
          <a:prstGeom prst="rect">
            <a:avLst/>
          </a:prstGeom>
        </p:spPr>
      </p:pic>
      <p:sp>
        <p:nvSpPr>
          <p:cNvPr id="7" name="Bent Arrow 6"/>
          <p:cNvSpPr/>
          <p:nvPr/>
        </p:nvSpPr>
        <p:spPr>
          <a:xfrm>
            <a:off x="5342094" y="3023947"/>
            <a:ext cx="2800364" cy="70584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7198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игра "Обстреляй плодовете!"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Работа на живо в клас (</a:t>
            </a:r>
            <a:r>
              <a:rPr lang="bg-BG" noProof="1"/>
              <a:t>лаб</a:t>
            </a:r>
            <a:r>
              <a:rPr lang="bg-BG" dirty="0"/>
              <a:t>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547820"/>
            <a:ext cx="5345846" cy="40041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972" y="547820"/>
            <a:ext cx="2648040" cy="4004196"/>
          </a:xfrm>
          <a:prstGeom prst="rect">
            <a:avLst/>
          </a:prstGeom>
        </p:spPr>
      </p:pic>
      <p:sp>
        <p:nvSpPr>
          <p:cNvPr id="7" name="Bent-Up Arrow 6"/>
          <p:cNvSpPr/>
          <p:nvPr/>
        </p:nvSpPr>
        <p:spPr>
          <a:xfrm flipV="1">
            <a:off x="3794459" y="1663519"/>
            <a:ext cx="914400" cy="851079"/>
          </a:xfrm>
          <a:prstGeom prst="bentUpArrow">
            <a:avLst>
              <a:gd name="adj1" fmla="val 14035"/>
              <a:gd name="adj2" fmla="val 2121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836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12208"/>
            <a:ext cx="8113799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Можем да ползваме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-</a:t>
            </a:r>
            <a:r>
              <a:rPr lang="bg-BG" sz="3200" dirty="0"/>
              <a:t>цикли със 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стъпка</a:t>
            </a:r>
            <a:r>
              <a:rPr lang="bg-BG" sz="3200" dirty="0"/>
              <a:t>:</a:t>
            </a:r>
            <a:endParaRPr lang="en-US" sz="3200" dirty="0"/>
          </a:p>
          <a:p>
            <a:pPr>
              <a:lnSpc>
                <a:spcPct val="100000"/>
              </a:lnSpc>
            </a:pP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bg-BG" sz="3200" dirty="0"/>
              <a:t>Цикли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</a:t>
            </a:r>
            <a:r>
              <a:rPr lang="bg-BG" sz="3200" dirty="0"/>
              <a:t>/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sz="3200" dirty="0"/>
              <a:t>-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</a:t>
            </a:r>
            <a:r>
              <a:rPr lang="bg-BG" sz="3200" dirty="0"/>
              <a:t>повтарят блок от код докато е в сила дадено условие: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Какво научихме днес?</a:t>
            </a:r>
            <a:endParaRPr lang="en-US" dirty="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760412" y="1779896"/>
            <a:ext cx="6885636" cy="11264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28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i = </a:t>
            </a:r>
            <a:r>
              <a:rPr lang="en-US" sz="28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en-US" sz="28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8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bg-BG" sz="28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+=3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Console.WriteLine(i);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169433" y="1981200"/>
            <a:ext cx="3639979" cy="4192726"/>
            <a:chOff x="8169433" y="1981200"/>
            <a:chExt cx="3258979" cy="3657600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318176" y="3106618"/>
              <a:ext cx="2959609" cy="25321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804" y="1981200"/>
              <a:ext cx="1926608" cy="142711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8527">
              <a:off x="8169433" y="1984082"/>
              <a:ext cx="1177151" cy="1086969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threePt" dir="t"/>
            </a:scene3d>
          </p:spPr>
        </p:pic>
      </p:grp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760412" y="4419600"/>
            <a:ext cx="6885636" cy="17543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num = </a:t>
            </a:r>
            <a:r>
              <a:rPr lang="pt-BR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pt-BR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 &lt;= n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num++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999522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12208"/>
            <a:ext cx="8113799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Можем да създаваме 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безкрайни</a:t>
            </a:r>
            <a:r>
              <a:rPr lang="bg-BG" sz="3200" dirty="0"/>
              <a:t> цикли и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bg-BG" sz="3200" dirty="0"/>
              <a:t>    когато се наложи да излизаме от тях:</a:t>
            </a:r>
            <a:endParaRPr lang="en-US" sz="3200" dirty="0"/>
          </a:p>
          <a:p>
            <a:pPr>
              <a:lnSpc>
                <a:spcPct val="100000"/>
              </a:lnSpc>
            </a:pPr>
            <a:endParaRPr lang="en-US" sz="36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36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научихме днес? (2)</a:t>
            </a:r>
            <a:endParaRPr lang="en-US" dirty="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912812" y="2362200"/>
            <a:ext cx="4114800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bg-BG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</a:p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lvl="1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lvl="1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912812" y="4558504"/>
            <a:ext cx="4114800" cy="142192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lvl="0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){</a:t>
            </a:r>
          </a:p>
          <a:p>
            <a:pPr lvl="1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lvl="1" eaLnBrk="0" hangingPunct="0">
              <a:lnSpc>
                <a:spcPct val="120000"/>
              </a:lnSpc>
              <a:buClr>
                <a:srgbClr val="A19574">
                  <a:lumMod val="40000"/>
                  <a:lumOff val="60000"/>
                </a:srgb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</a:p>
        </p:txBody>
      </p:sp>
      <p:grpSp>
        <p:nvGrpSpPr>
          <p:cNvPr id="13" name="Group 1">
            <a:extLst>
              <a:ext uri="{FF2B5EF4-FFF2-40B4-BE49-F238E27FC236}">
                <a16:creationId xmlns:a16="http://schemas.microsoft.com/office/drawing/2014/main" id="{C06F46BA-D055-446F-92A0-46EC6CC4B922}"/>
              </a:ext>
            </a:extLst>
          </p:cNvPr>
          <p:cNvGrpSpPr/>
          <p:nvPr/>
        </p:nvGrpSpPr>
        <p:grpSpPr>
          <a:xfrm>
            <a:off x="8169433" y="1981200"/>
            <a:ext cx="3639979" cy="4192726"/>
            <a:chOff x="8169433" y="1981200"/>
            <a:chExt cx="3258979" cy="3657600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EBCF000-0D0F-4AE3-96AE-ECE8FFACE6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318176" y="3106618"/>
              <a:ext cx="2959609" cy="25321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7">
              <a:extLst>
                <a:ext uri="{FF2B5EF4-FFF2-40B4-BE49-F238E27FC236}">
                  <a16:creationId xmlns:a16="http://schemas.microsoft.com/office/drawing/2014/main" id="{9D318EE8-57E6-4868-915E-AFD2BA86F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804" y="1981200"/>
              <a:ext cx="1926608" cy="1427116"/>
            </a:xfrm>
            <a:prstGeom prst="rect">
              <a:avLst/>
            </a:prstGeom>
          </p:spPr>
        </p:pic>
        <p:pic>
          <p:nvPicPr>
            <p:cNvPr id="16" name="Picture 11">
              <a:extLst>
                <a:ext uri="{FF2B5EF4-FFF2-40B4-BE49-F238E27FC236}">
                  <a16:creationId xmlns:a16="http://schemas.microsoft.com/office/drawing/2014/main" id="{213AF976-0B66-4FA8-8381-FF8349574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8527">
              <a:off x="8169433" y="1984082"/>
              <a:ext cx="1177151" cy="1086969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19613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Чертане с цикли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https://softuni.bg/courses/programming-basics/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6" name="Picture 25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7" name="Picture 26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8" name="Picture 27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9" name="Picture 28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475665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bg-BG" dirty="0"/>
              <a:t>Настоящият курс </a:t>
            </a:r>
            <a:r>
              <a:rPr lang="en-US" dirty="0"/>
              <a:t>(</a:t>
            </a:r>
            <a:r>
              <a:rPr lang="bg-BG" dirty="0"/>
              <a:t>слайдове</a:t>
            </a:r>
            <a:r>
              <a:rPr lang="en-US" dirty="0"/>
              <a:t>, </a:t>
            </a:r>
            <a:r>
              <a:rPr lang="bg-BG" dirty="0"/>
              <a:t>примери</a:t>
            </a:r>
            <a:r>
              <a:rPr lang="en-US" dirty="0"/>
              <a:t>, </a:t>
            </a:r>
            <a:r>
              <a:rPr lang="bg-BG" dirty="0"/>
              <a:t>видео</a:t>
            </a:r>
            <a:r>
              <a:rPr lang="en-US" dirty="0"/>
              <a:t>, </a:t>
            </a:r>
            <a:r>
              <a:rPr lang="bg-BG" dirty="0"/>
              <a:t>задачи и др.</a:t>
            </a:r>
            <a:r>
              <a:rPr lang="en-US" dirty="0"/>
              <a:t>)</a:t>
            </a:r>
            <a:r>
              <a:rPr lang="bg-BG" dirty="0"/>
              <a:t> се разпространяват под свободен лиценз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bg-BG" sz="2400" dirty="0"/>
              <a:t>Благодарности</a:t>
            </a:r>
            <a:r>
              <a:rPr lang="en-US" sz="2400" dirty="0"/>
              <a:t>: </a:t>
            </a:r>
            <a:r>
              <a:rPr lang="bg-BG" sz="2400" dirty="0"/>
              <a:t>настоящият материал може да съдържа части от следните източници</a:t>
            </a:r>
            <a:endParaRPr lang="en-US" sz="2400" dirty="0"/>
          </a:p>
          <a:p>
            <a:pPr lvl="1"/>
            <a:r>
              <a:rPr lang="bg-BG" sz="2000" dirty="0"/>
              <a:t>Книга </a:t>
            </a:r>
            <a:r>
              <a:rPr lang="en-US" sz="2000" dirty="0"/>
              <a:t>"</a:t>
            </a:r>
            <a:r>
              <a:rPr lang="bg-BG" sz="2000" dirty="0">
                <a:hlinkClick r:id="rId4"/>
              </a:rPr>
              <a:t>Основи на програмирането със </a:t>
            </a:r>
            <a:r>
              <a:rPr lang="en-US" sz="2000" dirty="0">
                <a:hlinkClick r:id="rId4"/>
              </a:rPr>
              <a:t>C#"</a:t>
            </a:r>
            <a:r>
              <a:rPr lang="bg-BG" sz="2000" dirty="0"/>
              <a:t> от Светлин Наков и колектив с лиценз</a:t>
            </a:r>
            <a:r>
              <a:rPr lang="en-US" sz="2000" dirty="0"/>
              <a:t> </a:t>
            </a:r>
            <a:r>
              <a:rPr lang="en-US" sz="2000" dirty="0">
                <a:hlinkClick r:id="rId5"/>
              </a:rPr>
              <a:t>CC-BY-SA</a:t>
            </a:r>
            <a:endParaRPr lang="bg-BG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51721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4851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04426" y="103188"/>
            <a:ext cx="8869723" cy="936625"/>
          </a:xfrm>
        </p:spPr>
        <p:txBody>
          <a:bodyPr>
            <a:normAutofit/>
          </a:bodyPr>
          <a:lstStyle/>
          <a:p>
            <a:r>
              <a:rPr lang="bg-BG" dirty="0"/>
              <a:t>Безплатни обучения в </a:t>
            </a:r>
            <a:r>
              <a:rPr lang="bg-BG" noProof="1"/>
              <a:t>СофтУни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27012" y="1039813"/>
            <a:ext cx="9429532" cy="5638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Фондация "Софтуерен университет" </a:t>
            </a:r>
            <a:r>
              <a:rPr lang="en-US" sz="3200" dirty="0"/>
              <a:t>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 </a:t>
            </a:r>
            <a:r>
              <a:rPr lang="en-US" sz="3200" dirty="0"/>
              <a:t>– </a:t>
            </a:r>
            <a:r>
              <a:rPr lang="bg-BG" sz="3200" dirty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/>
              <a:t>СофтУни</a:t>
            </a:r>
            <a:r>
              <a:rPr lang="bg-BG" dirty="0"/>
              <a:t> </a:t>
            </a:r>
            <a:r>
              <a:rPr lang="en-US" dirty="0"/>
              <a:t>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0" lvl="1" indent="0">
              <a:lnSpc>
                <a:spcPct val="100000"/>
              </a:lnSpc>
              <a:buClr>
                <a:srgbClr val="F2B254"/>
              </a:buClr>
              <a:buSzPct val="100000"/>
              <a:buNone/>
              <a:tabLst>
                <a:tab pos="282575" algn="l"/>
              </a:tabLst>
            </a:pP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bg-BG" noProof="1"/>
              <a:t>СофтУни форуми</a:t>
            </a:r>
            <a:r>
              <a:rPr lang="en-US" noProof="1"/>
              <a:t>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1" name="Picture 4" title="Software University @ Facebook">
            <a:hlinkClick r:id="rId7"/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129404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9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202" y="4901674"/>
            <a:ext cx="970156" cy="9657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986" y="2525913"/>
            <a:ext cx="2910188" cy="38716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080" y="1676400"/>
            <a:ext cx="1324399" cy="1632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789" y="218739"/>
            <a:ext cx="2286319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7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цяло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</a:p>
          <a:p>
            <a:pPr lvl="1"/>
            <a:r>
              <a:rPr lang="bg-BG" dirty="0"/>
              <a:t>Отпечатва числата от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bg-BG" dirty="0"/>
              <a:t> до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 </a:t>
            </a:r>
            <a:r>
              <a:rPr lang="bg-BG" dirty="0"/>
              <a:t>в обратен ред</a:t>
            </a:r>
            <a:r>
              <a:rPr lang="en-US" dirty="0"/>
              <a:t> (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стъпка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-1</a:t>
            </a:r>
            <a:r>
              <a:rPr lang="bg-BG" dirty="0"/>
              <a:t>)</a:t>
            </a:r>
          </a:p>
          <a:p>
            <a:r>
              <a:rPr lang="bg-BG" dirty="0"/>
              <a:t>Примерен вход и изход: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Числата от </a:t>
            </a:r>
            <a:r>
              <a:rPr lang="en-US" dirty="0"/>
              <a:t>N</a:t>
            </a:r>
            <a:r>
              <a:rPr lang="bg-BG" dirty="0"/>
              <a:t> до 1 в обратен ред - условие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12812" y="5411166"/>
            <a:ext cx="4114800" cy="693203"/>
            <a:chOff x="760412" y="4191000"/>
            <a:chExt cx="4114800" cy="693203"/>
          </a:xfrm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760412" y="41910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" name="Стрелка надясно 4"/>
            <p:cNvSpPr/>
            <p:nvPr/>
          </p:nvSpPr>
          <p:spPr>
            <a:xfrm>
              <a:off x="2132012" y="4359136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Rectangle 5"/>
            <p:cNvSpPr>
              <a:spLocks noChangeArrowheads="1"/>
            </p:cNvSpPr>
            <p:nvPr/>
          </p:nvSpPr>
          <p:spPr bwMode="auto">
            <a:xfrm>
              <a:off x="2894012" y="4200939"/>
              <a:ext cx="19812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3, 2, 1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12812" y="4343400"/>
            <a:ext cx="7543800" cy="693203"/>
            <a:chOff x="760412" y="4191000"/>
            <a:chExt cx="7543800" cy="693203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760412" y="4191000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100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Стрелка надясно 4"/>
            <p:cNvSpPr/>
            <p:nvPr/>
          </p:nvSpPr>
          <p:spPr>
            <a:xfrm>
              <a:off x="2132012" y="4359136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2894012" y="4200939"/>
              <a:ext cx="54102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100, 99, 98, …, 3, 2, 1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344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41519" y="1608321"/>
            <a:ext cx="10363200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n = int.Parse(Console.ReadLine());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(var i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&gt;= 1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-= 1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Console.WriteLine(i);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65613" y="2286000"/>
            <a:ext cx="1447800" cy="492563"/>
          </a:xfrm>
          <a:prstGeom prst="rect">
            <a:avLst/>
          </a:prstGeom>
          <a:noFill/>
          <a:ln w="50800">
            <a:solidFill>
              <a:srgbClr val="F3C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3C42D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Числата от </a:t>
            </a:r>
            <a:r>
              <a:rPr lang="en-US" dirty="0"/>
              <a:t>N</a:t>
            </a:r>
            <a:r>
              <a:rPr lang="bg-BG" dirty="0"/>
              <a:t> до 1 в обратен ред – решение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18212" y="2286000"/>
            <a:ext cx="1447800" cy="492563"/>
          </a:xfrm>
          <a:prstGeom prst="rect">
            <a:avLst/>
          </a:prstGeom>
          <a:noFill/>
          <a:ln w="50800">
            <a:solidFill>
              <a:srgbClr val="F3C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3C42D"/>
              </a:solidFill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923213" y="2209800"/>
            <a:ext cx="4072022" cy="533400"/>
          </a:xfrm>
          <a:prstGeom prst="wedgeRoundRectCallout">
            <a:avLst>
              <a:gd name="adj1" fmla="val -57476"/>
              <a:gd name="adj2" fmla="val -904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Отрицателна стъпка: 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-1</a:t>
            </a:r>
          </a:p>
        </p:txBody>
      </p:sp>
      <p:sp>
        <p:nvSpPr>
          <p:cNvPr id="9" name="Rectangle 8"/>
          <p:cNvSpPr/>
          <p:nvPr/>
        </p:nvSpPr>
        <p:spPr>
          <a:xfrm>
            <a:off x="760412" y="6019800"/>
            <a:ext cx="1066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/>
              <a:t>Тестване на решението: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https://judge.softuni.bg/Contests/Practice/Index/156#</a:t>
            </a:r>
            <a:r>
              <a:rPr lang="bg-BG" dirty="0">
                <a:hlinkClick r:id="rId2"/>
              </a:rPr>
              <a:t>1</a:t>
            </a:r>
            <a:endParaRPr lang="en-US" dirty="0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018211" y="2895600"/>
            <a:ext cx="3315569" cy="949295"/>
          </a:xfrm>
          <a:prstGeom prst="wedgeRoundRectCallout">
            <a:avLst>
              <a:gd name="adj1" fmla="val -55422"/>
              <a:gd name="adj2" fmla="val -4086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Обърнато условие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b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 &gt;= 1</a:t>
            </a:r>
          </a:p>
        </p:txBody>
      </p:sp>
    </p:spTree>
    <p:extLst>
      <p:ext uri="{BB962C8B-B14F-4D97-AF65-F5344CB8AC3E}">
        <p14:creationId xmlns:p14="http://schemas.microsoft.com/office/powerpoint/2010/main" val="247405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Напишете програма, която:</a:t>
            </a:r>
          </a:p>
          <a:p>
            <a:pPr lvl="1"/>
            <a:r>
              <a:rPr lang="bg-BG" dirty="0"/>
              <a:t>Прочита цяло число </a:t>
            </a:r>
            <a:r>
              <a:rPr lang="en-US" b="1" dirty="0">
                <a:solidFill>
                  <a:srgbClr val="F3CD60"/>
                </a:solidFill>
              </a:rPr>
              <a:t>n</a:t>
            </a:r>
          </a:p>
          <a:p>
            <a:pPr lvl="1"/>
            <a:r>
              <a:rPr lang="bg-BG" dirty="0"/>
              <a:t>Отпечатва числата от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bg-BG" dirty="0"/>
              <a:t> до </a:t>
            </a:r>
            <a:r>
              <a:rPr lang="bg-BG" b="1" dirty="0">
                <a:solidFill>
                  <a:srgbClr val="F3CD60"/>
                </a:solidFill>
                <a:latin typeface="Consolas" panose="020B0609020204030204" pitchFamily="49" charset="0"/>
              </a:rPr>
              <a:t>2</a:t>
            </a:r>
            <a:r>
              <a:rPr lang="en-US" b="1" baseline="30000" dirty="0">
                <a:solidFill>
                  <a:srgbClr val="F3CD60"/>
                </a:solidFill>
                <a:latin typeface="Consolas" panose="020B0609020204030204" pitchFamily="49" charset="0"/>
              </a:rPr>
              <a:t>n</a:t>
            </a:r>
            <a:endParaRPr lang="en-US" b="1" dirty="0">
              <a:solidFill>
                <a:srgbClr val="F3CD60"/>
              </a:solidFill>
            </a:endParaRPr>
          </a:p>
          <a:p>
            <a:r>
              <a:rPr lang="bg-BG" dirty="0"/>
              <a:t>Примерен вход и изход:</a:t>
            </a:r>
          </a:p>
          <a:p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Числата от 1 до </a:t>
            </a:r>
            <a:r>
              <a:rPr lang="en-US" dirty="0"/>
              <a:t>2</a:t>
            </a:r>
            <a:r>
              <a:rPr lang="en-US" baseline="30000" dirty="0"/>
              <a:t>n</a:t>
            </a:r>
            <a:r>
              <a:rPr lang="bg-BG" dirty="0"/>
              <a:t> с </a:t>
            </a:r>
            <a:r>
              <a:rPr lang="en-US" dirty="0"/>
              <a:t>for-</a:t>
            </a:r>
            <a:r>
              <a:rPr lang="bg-BG" dirty="0"/>
              <a:t>цикъл</a:t>
            </a:r>
            <a:r>
              <a:rPr lang="en-US" dirty="0"/>
              <a:t> – </a:t>
            </a:r>
            <a:r>
              <a:rPr lang="bg-BG" dirty="0"/>
              <a:t>условие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075" y="1354862"/>
            <a:ext cx="2610674" cy="2598001"/>
          </a:xfrm>
          <a:prstGeom prst="roundRect">
            <a:avLst>
              <a:gd name="adj" fmla="val 1795"/>
            </a:avLst>
          </a:prstGeom>
        </p:spPr>
      </p:pic>
      <p:grpSp>
        <p:nvGrpSpPr>
          <p:cNvPr id="5" name="Group 4"/>
          <p:cNvGrpSpPr/>
          <p:nvPr/>
        </p:nvGrpSpPr>
        <p:grpSpPr>
          <a:xfrm>
            <a:off x="912812" y="5464151"/>
            <a:ext cx="6705600" cy="693204"/>
            <a:chOff x="760412" y="4284633"/>
            <a:chExt cx="6705600" cy="693204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760412" y="4284633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0" name="Стрелка надясно 9"/>
            <p:cNvSpPr/>
            <p:nvPr/>
          </p:nvSpPr>
          <p:spPr>
            <a:xfrm>
              <a:off x="2132012" y="4452770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2894012" y="4294573"/>
              <a:ext cx="45720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1, 2, 4, 8, 16, 32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12812" y="4446973"/>
            <a:ext cx="8763000" cy="683264"/>
            <a:chOff x="760412" y="4294573"/>
            <a:chExt cx="8763000" cy="683264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760412" y="4294573"/>
              <a:ext cx="1143000" cy="64107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10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" name="Стрелка надясно 9"/>
            <p:cNvSpPr/>
            <p:nvPr/>
          </p:nvSpPr>
          <p:spPr>
            <a:xfrm>
              <a:off x="2132012" y="4452770"/>
              <a:ext cx="5334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Rectangle 5"/>
            <p:cNvSpPr>
              <a:spLocks noChangeArrowheads="1"/>
            </p:cNvSpPr>
            <p:nvPr/>
          </p:nvSpPr>
          <p:spPr bwMode="auto">
            <a:xfrm>
              <a:off x="2894012" y="4294573"/>
              <a:ext cx="6629400" cy="6832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eaLnBrk="0" hangingPunct="0">
                <a:lnSpc>
                  <a:spcPct val="12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32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1, 2, 4, 8, 16, 32, …, 1024</a:t>
              </a:r>
              <a:endPara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22170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3068</Words>
  <Application>Microsoft Office PowerPoint</Application>
  <PresentationFormat>По избор</PresentationFormat>
  <Paragraphs>555</Paragraphs>
  <Slides>67</Slides>
  <Notes>8</Notes>
  <HiddenSlides>17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67</vt:i4>
      </vt:variant>
    </vt:vector>
  </HeadingPairs>
  <TitlesOfParts>
    <vt:vector size="73" baseType="lpstr">
      <vt:lpstr>Arial</vt:lpstr>
      <vt:lpstr>Calibri</vt:lpstr>
      <vt:lpstr>Consolas</vt:lpstr>
      <vt:lpstr>Wingdings</vt:lpstr>
      <vt:lpstr>Wingdings 2</vt:lpstr>
      <vt:lpstr>SoftUni 16x9</vt:lpstr>
      <vt:lpstr>Работа с по-сложни цикли</vt:lpstr>
      <vt:lpstr>Have a Question?</vt:lpstr>
      <vt:lpstr>Съдържание</vt:lpstr>
      <vt:lpstr>Цикли със стъпка</vt:lpstr>
      <vt:lpstr>Числата от 1 до N през 3 - условие</vt:lpstr>
      <vt:lpstr>Числата от 1 до N през 3 – решение</vt:lpstr>
      <vt:lpstr>Числата от N до 1 в обратен ред - условие</vt:lpstr>
      <vt:lpstr>Числата от N до 1 в обратен ред – решение </vt:lpstr>
      <vt:lpstr>Числата от 1 до 2n с for-цикъл – условие</vt:lpstr>
      <vt:lpstr>Числата от 1 до 2n с for-цикъл – решение</vt:lpstr>
      <vt:lpstr>Четни степени на 2 - условие</vt:lpstr>
      <vt:lpstr>Четни степени на 2 – решене</vt:lpstr>
      <vt:lpstr>While цикъл</vt:lpstr>
      <vt:lpstr>While цикъл</vt:lpstr>
      <vt:lpstr>Редица числа 2k+1 - условие</vt:lpstr>
      <vt:lpstr>Редица числа 2k+1 – решение</vt:lpstr>
      <vt:lpstr>Число в диапазона [1…100] - условие</vt:lpstr>
      <vt:lpstr>Число в диапазона [1…100] – решение</vt:lpstr>
      <vt:lpstr>Презентация на PowerPoint</vt:lpstr>
      <vt:lpstr>Най-голям общ делител (НОД)</vt:lpstr>
      <vt:lpstr>Най-голям общ делител (НОД)</vt:lpstr>
      <vt:lpstr>Алгоритъм на Евклид за НОД - условие</vt:lpstr>
      <vt:lpstr>Алгоритъм на Евклид за НОД</vt:lpstr>
      <vt:lpstr>Do…While цикъл</vt:lpstr>
      <vt:lpstr>Do-while цикъл</vt:lpstr>
      <vt:lpstr>Изчисляване на факториел - условие</vt:lpstr>
      <vt:lpstr>Изчисляване на факториел – решение</vt:lpstr>
      <vt:lpstr>Сумиране на цифрите на число - условие</vt:lpstr>
      <vt:lpstr>Сумиране на цифрите на число</vt:lpstr>
      <vt:lpstr>Безкрайни цикли и оператори break и continue</vt:lpstr>
      <vt:lpstr>Безкраен цикъл</vt:lpstr>
      <vt:lpstr>Условия за прекратяване на цикъл</vt:lpstr>
      <vt:lpstr>Командa за прекратяване на цикъл</vt:lpstr>
      <vt:lpstr>Прости числа - условие</vt:lpstr>
      <vt:lpstr>Прости числа – решение</vt:lpstr>
      <vt:lpstr>Четно число - условие</vt:lpstr>
      <vt:lpstr>Четно число – решение</vt:lpstr>
      <vt:lpstr>Задачи с цикли</vt:lpstr>
      <vt:lpstr>Числа на Фибоначи - условие</vt:lpstr>
      <vt:lpstr>Числа на Фибоначи</vt:lpstr>
      <vt:lpstr>Пирамида от числа – условие</vt:lpstr>
      <vt:lpstr>Пирамида от числа – решение</vt:lpstr>
      <vt:lpstr>Таблица с числа – условие</vt:lpstr>
      <vt:lpstr>Таблица с числа – решение</vt:lpstr>
      <vt:lpstr>Презентация на PowerPoint</vt:lpstr>
      <vt:lpstr>Уеб игра с ASP.NET MVC</vt:lpstr>
      <vt:lpstr>Уеб игра "Обстреляй плодовете!"</vt:lpstr>
      <vt:lpstr>Създаваме уеб приложение във VS</vt:lpstr>
      <vt:lpstr>Тип на уеб проекта  MVC</vt:lpstr>
      <vt:lpstr>Създаване на контролите за играта</vt:lpstr>
      <vt:lpstr>Подготовка на плодовете в HomeController.cs</vt:lpstr>
      <vt:lpstr>Генериране на случайни плодове</vt:lpstr>
      <vt:lpstr>Добавяне на картинките в проекта</vt:lpstr>
      <vt:lpstr>Чертане на плодовете в Index.cshtml</vt:lpstr>
      <vt:lpstr>Нагласяме текстовете в _Layout.cshtml</vt:lpstr>
      <vt:lpstr>Стартираме с [Ctrl+F5] и тестваме</vt:lpstr>
      <vt:lpstr>Добавяме действията "Reset" и "Fire"</vt:lpstr>
      <vt:lpstr>Имплементираме "стрелянето"</vt:lpstr>
      <vt:lpstr>Имплементираме "Край на играта"</vt:lpstr>
      <vt:lpstr>Имплементираме "Край на играта" (2)</vt:lpstr>
      <vt:lpstr>Стартираме с [Ctrl+F5] и тестваме</vt:lpstr>
      <vt:lpstr>Уеб игра "Обстреляй плодовете!"</vt:lpstr>
      <vt:lpstr>Какво научихме днес?</vt:lpstr>
      <vt:lpstr>Какво научихме днес? (2)</vt:lpstr>
      <vt:lpstr>Чертане с цикли</vt:lpstr>
      <vt:lpstr>Лиценз</vt:lpstr>
      <vt:lpstr>Безплатни обучения в СофтУни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Чертане с цикли</dc:title>
  <dc:subject>Coding 101 Course</dc:subject>
  <dc:creator/>
  <cp:keywords>Sofware University, SoftUni, programming, coding, software development, education, training, course, курс, програмиране, кодене, кодиране, СофтУни</cp:keywords>
  <dc:description>https://softuni.bg/courses/programming-basics/</dc:description>
  <cp:lastModifiedBy/>
  <cp:revision>1</cp:revision>
  <dcterms:created xsi:type="dcterms:W3CDTF">2014-01-02T17:00:34Z</dcterms:created>
  <dcterms:modified xsi:type="dcterms:W3CDTF">2017-11-14T10:43:15Z</dcterms:modified>
  <cp:category>computer programming;programming;C#;програмиране;кодиране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